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Heebo"/>
      <p:regular r:id="rId17"/>
      <p:bold r:id="rId18"/>
    </p:embeddedFont>
    <p:embeddedFont>
      <p:font typeface="Montserra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7.xml"/><Relationship Id="rId22" Type="http://schemas.openxmlformats.org/officeDocument/2006/relationships/font" Target="fonts/Montserrat-boldItalic.fntdata"/><Relationship Id="rId10" Type="http://schemas.openxmlformats.org/officeDocument/2006/relationships/slide" Target="slides/slide6.xml"/><Relationship Id="rId21" Type="http://schemas.openxmlformats.org/officeDocument/2006/relationships/font" Target="fonts/Montserrat-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Heeb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Montserrat-regular.fntdata"/><Relationship Id="rId6" Type="http://schemas.openxmlformats.org/officeDocument/2006/relationships/slide" Target="slides/slide2.xml"/><Relationship Id="rId18" Type="http://schemas.openxmlformats.org/officeDocument/2006/relationships/font" Target="fonts/Heeb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D0A2C">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9.png"/><Relationship Id="rId13" Type="http://schemas.openxmlformats.org/officeDocument/2006/relationships/image" Target="../media/image62.png"/><Relationship Id="rId12" Type="http://schemas.openxmlformats.org/officeDocument/2006/relationships/image" Target="../media/image61.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44.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5"/>
          <p:cNvSpPr/>
          <p:nvPr/>
        </p:nvSpPr>
        <p:spPr>
          <a:xfrm>
            <a:off x="1733315" y="4003951"/>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4450"/>
              <a:buFont typeface="Montserrat"/>
              <a:buNone/>
            </a:pPr>
            <a:r>
              <a:rPr b="0" i="0" lang="en-US" sz="4450" u="none" cap="none" strike="noStrike">
                <a:solidFill>
                  <a:srgbClr val="F2F0F4"/>
                </a:solidFill>
                <a:latin typeface="Montserrat"/>
                <a:ea typeface="Montserrat"/>
                <a:cs typeface="Montserrat"/>
                <a:sym typeface="Montserrat"/>
              </a:rPr>
              <a:t>Airbnb Paris</a:t>
            </a:r>
            <a:endParaRPr b="0" i="0" sz="44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p:nvPr/>
        </p:nvSpPr>
        <p:spPr>
          <a:xfrm>
            <a:off x="535781" y="789265"/>
            <a:ext cx="8996958" cy="4783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3000"/>
              <a:buFont typeface="Montserrat"/>
              <a:buNone/>
            </a:pPr>
            <a:r>
              <a:rPr b="0" i="0" lang="en-US" sz="3000" u="none" cap="none" strike="noStrike">
                <a:solidFill>
                  <a:srgbClr val="F2F0F4"/>
                </a:solidFill>
                <a:latin typeface="Montserrat"/>
                <a:ea typeface="Montserrat"/>
                <a:cs typeface="Montserrat"/>
                <a:sym typeface="Montserrat"/>
              </a:rPr>
              <a:t>Genel Hikaye: Başarılı Ev Sahiplerinin Özellikleri</a:t>
            </a:r>
            <a:endParaRPr b="0" i="0" sz="3000" u="none" cap="none" strike="noStrike"/>
          </a:p>
        </p:txBody>
      </p:sp>
      <p:sp>
        <p:nvSpPr>
          <p:cNvPr id="240" name="Google Shape;240;p24"/>
          <p:cNvSpPr/>
          <p:nvPr/>
        </p:nvSpPr>
        <p:spPr>
          <a:xfrm>
            <a:off x="535781" y="1573768"/>
            <a:ext cx="13558838" cy="24491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Airbnb Paris pazarında öne çıkan ve daha fazla rezervasyon alan ev sahipleri, belirli ortak özellikleri taşımaktadır. Başarılı ev sahipleri sadece oda sunmuyor; bir hizmet, deneyim ve güven sunuyor.</a:t>
            </a:r>
            <a:endParaRPr b="0" i="0" sz="1200" u="none" cap="none" strike="noStrike"/>
          </a:p>
        </p:txBody>
      </p:sp>
      <p:sp>
        <p:nvSpPr>
          <p:cNvPr id="241" name="Google Shape;241;p24"/>
          <p:cNvSpPr/>
          <p:nvPr/>
        </p:nvSpPr>
        <p:spPr>
          <a:xfrm>
            <a:off x="3247549" y="1990844"/>
            <a:ext cx="1355884" cy="1126688"/>
          </a:xfrm>
          <a:prstGeom prst="roundRect">
            <a:avLst>
              <a:gd fmla="val 5708"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3817858" y="2419588"/>
            <a:ext cx="215265" cy="269081"/>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1</a:t>
            </a:r>
            <a:endParaRPr b="0" i="0" sz="1650" u="none" cap="none" strike="noStrike"/>
          </a:p>
        </p:txBody>
      </p:sp>
      <p:sp>
        <p:nvSpPr>
          <p:cNvPr id="243" name="Google Shape;243;p24"/>
          <p:cNvSpPr/>
          <p:nvPr/>
        </p:nvSpPr>
        <p:spPr>
          <a:xfrm>
            <a:off x="4756428" y="2143839"/>
            <a:ext cx="2331125" cy="239078"/>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DCD7E5"/>
              </a:buClr>
              <a:buSzPts val="1500"/>
              <a:buFont typeface="Montserrat"/>
              <a:buNone/>
            </a:pPr>
            <a:r>
              <a:rPr b="0" i="0" lang="en-US" sz="1500" u="none" cap="none" strike="noStrike">
                <a:solidFill>
                  <a:srgbClr val="DCD7E5"/>
                </a:solidFill>
                <a:latin typeface="Montserrat"/>
                <a:ea typeface="Montserrat"/>
                <a:cs typeface="Montserrat"/>
                <a:sym typeface="Montserrat"/>
              </a:rPr>
              <a:t>Premium Ürün Sunumu</a:t>
            </a:r>
            <a:endParaRPr b="0" i="0" sz="1500" u="none" cap="none" strike="noStrike"/>
          </a:p>
        </p:txBody>
      </p:sp>
      <p:sp>
        <p:nvSpPr>
          <p:cNvPr id="244" name="Google Shape;244;p24"/>
          <p:cNvSpPr/>
          <p:nvPr/>
        </p:nvSpPr>
        <p:spPr>
          <a:xfrm>
            <a:off x="4756428" y="2474714"/>
            <a:ext cx="9185196" cy="489823"/>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Özellikle Tüm Ev/Apartman kiralama gibi premium konaklama seçenekleri sunarak, yüksek fiyatlı ve yüksek talep gören bir segmente hitap ediyorlar.</a:t>
            </a:r>
            <a:endParaRPr b="0" i="0" sz="1200" u="none" cap="none" strike="noStrike"/>
          </a:p>
        </p:txBody>
      </p:sp>
      <p:sp>
        <p:nvSpPr>
          <p:cNvPr id="245" name="Google Shape;245;p24"/>
          <p:cNvSpPr/>
          <p:nvPr/>
        </p:nvSpPr>
        <p:spPr>
          <a:xfrm>
            <a:off x="2569607" y="3071574"/>
            <a:ext cx="2711768" cy="881777"/>
          </a:xfrm>
          <a:prstGeom prst="roundRect">
            <a:avLst>
              <a:gd fmla="val 729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817858" y="3500318"/>
            <a:ext cx="215265" cy="269081"/>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2</a:t>
            </a:r>
            <a:endParaRPr b="0" i="0" sz="1650" u="none" cap="none" strike="noStrike"/>
          </a:p>
        </p:txBody>
      </p:sp>
      <p:sp>
        <p:nvSpPr>
          <p:cNvPr id="247" name="Google Shape;247;p24"/>
          <p:cNvSpPr/>
          <p:nvPr/>
        </p:nvSpPr>
        <p:spPr>
          <a:xfrm>
            <a:off x="5434370" y="3346966"/>
            <a:ext cx="1976318" cy="239078"/>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DCD7E5"/>
              </a:buClr>
              <a:buSzPts val="1500"/>
              <a:buFont typeface="Montserrat"/>
              <a:buNone/>
            </a:pPr>
            <a:r>
              <a:rPr b="0" i="0" lang="en-US" sz="1500" u="none" cap="none" strike="noStrike">
                <a:solidFill>
                  <a:srgbClr val="DCD7E5"/>
                </a:solidFill>
                <a:latin typeface="Montserrat"/>
                <a:ea typeface="Montserrat"/>
                <a:cs typeface="Montserrat"/>
                <a:sym typeface="Montserrat"/>
              </a:rPr>
              <a:t>Yüksek Yorum Puanı</a:t>
            </a:r>
            <a:endParaRPr b="0" i="0" sz="1500" u="none" cap="none" strike="noStrike"/>
          </a:p>
        </p:txBody>
      </p:sp>
      <p:sp>
        <p:nvSpPr>
          <p:cNvPr id="248" name="Google Shape;248;p24"/>
          <p:cNvSpPr/>
          <p:nvPr/>
        </p:nvSpPr>
        <p:spPr>
          <a:xfrm>
            <a:off x="5434375" y="3677850"/>
            <a:ext cx="8784000" cy="2448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Misafir memnuniyetine odaklanarak sürekli yüksek yorum puanları alıyorlar, bu da yeni rezervasyonlar için güven inşa ediyor.</a:t>
            </a:r>
            <a:endParaRPr b="0" i="0" sz="1200" u="none" cap="none" strike="noStrike"/>
          </a:p>
        </p:txBody>
      </p:sp>
      <p:sp>
        <p:nvSpPr>
          <p:cNvPr id="249" name="Google Shape;249;p24"/>
          <p:cNvSpPr/>
          <p:nvPr/>
        </p:nvSpPr>
        <p:spPr>
          <a:xfrm>
            <a:off x="3323987" y="3943826"/>
            <a:ext cx="10694194" cy="11430"/>
          </a:xfrm>
          <a:prstGeom prst="roundRect">
            <a:avLst>
              <a:gd fmla="val 562615"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891665" y="4029789"/>
            <a:ext cx="4067651" cy="881777"/>
          </a:xfrm>
          <a:prstGeom prst="roundRect">
            <a:avLst>
              <a:gd fmla="val 729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817858" y="4458533"/>
            <a:ext cx="215265" cy="269081"/>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3</a:t>
            </a:r>
            <a:endParaRPr b="0" i="0" sz="1650" u="none" cap="none" strike="noStrike"/>
          </a:p>
        </p:txBody>
      </p:sp>
      <p:sp>
        <p:nvSpPr>
          <p:cNvPr id="252" name="Google Shape;252;p24"/>
          <p:cNvSpPr/>
          <p:nvPr/>
        </p:nvSpPr>
        <p:spPr>
          <a:xfrm>
            <a:off x="6112312" y="4305181"/>
            <a:ext cx="2092047" cy="239078"/>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DCD7E5"/>
              </a:buClr>
              <a:buSzPts val="1500"/>
              <a:buFont typeface="Montserrat"/>
              <a:buNone/>
            </a:pPr>
            <a:r>
              <a:rPr b="0" i="0" lang="en-US" sz="1500" u="none" cap="none" strike="noStrike">
                <a:solidFill>
                  <a:srgbClr val="DCD7E5"/>
                </a:solidFill>
                <a:latin typeface="Montserrat"/>
                <a:ea typeface="Montserrat"/>
                <a:cs typeface="Montserrat"/>
                <a:sym typeface="Montserrat"/>
              </a:rPr>
              <a:t>Çok Hızlı Cevap Süresi</a:t>
            </a:r>
            <a:endParaRPr b="0" i="0" sz="1500" u="none" cap="none" strike="noStrike"/>
          </a:p>
        </p:txBody>
      </p:sp>
      <p:sp>
        <p:nvSpPr>
          <p:cNvPr id="253" name="Google Shape;253;p24"/>
          <p:cNvSpPr/>
          <p:nvPr/>
        </p:nvSpPr>
        <p:spPr>
          <a:xfrm>
            <a:off x="6112299" y="4636050"/>
            <a:ext cx="8367000" cy="2448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Misafir taleplerine ve sorularına çok hızlı yanıt vererek, iletişimi güçlü tutuyor ve potansiyel misafirleri kaybetmiyorlar.</a:t>
            </a:r>
            <a:endParaRPr b="0" i="0" sz="1200" u="none" cap="none" strike="noStrike"/>
          </a:p>
        </p:txBody>
      </p:sp>
      <p:sp>
        <p:nvSpPr>
          <p:cNvPr id="254" name="Google Shape;254;p24"/>
          <p:cNvSpPr/>
          <p:nvPr/>
        </p:nvSpPr>
        <p:spPr>
          <a:xfrm>
            <a:off x="4679871" y="4902041"/>
            <a:ext cx="9338310" cy="11430"/>
          </a:xfrm>
          <a:prstGeom prst="roundRect">
            <a:avLst>
              <a:gd fmla="val 562615"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213723" y="4988004"/>
            <a:ext cx="5423535" cy="1126688"/>
          </a:xfrm>
          <a:prstGeom prst="roundRect">
            <a:avLst>
              <a:gd fmla="val 5708"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3817858" y="5539145"/>
            <a:ext cx="215265" cy="269081"/>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4</a:t>
            </a:r>
            <a:endParaRPr b="0" i="0" sz="1650" u="none" cap="none" strike="noStrike"/>
          </a:p>
        </p:txBody>
      </p:sp>
      <p:sp>
        <p:nvSpPr>
          <p:cNvPr id="257" name="Google Shape;257;p24"/>
          <p:cNvSpPr/>
          <p:nvPr/>
        </p:nvSpPr>
        <p:spPr>
          <a:xfrm>
            <a:off x="6790253" y="5263396"/>
            <a:ext cx="2471261" cy="239078"/>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DCD7E5"/>
              </a:buClr>
              <a:buSzPts val="1500"/>
              <a:buFont typeface="Montserrat"/>
              <a:buNone/>
            </a:pPr>
            <a:r>
              <a:rPr b="0" i="0" lang="en-US" sz="1500" u="none" cap="none" strike="noStrike">
                <a:solidFill>
                  <a:srgbClr val="DCD7E5"/>
                </a:solidFill>
                <a:latin typeface="Montserrat"/>
                <a:ea typeface="Montserrat"/>
                <a:cs typeface="Montserrat"/>
                <a:sym typeface="Montserrat"/>
              </a:rPr>
              <a:t>Doğru Fiyatlama Stratejisi</a:t>
            </a:r>
            <a:endParaRPr b="0" i="0" sz="1500" u="none" cap="none" strike="noStrike"/>
          </a:p>
        </p:txBody>
      </p:sp>
      <p:sp>
        <p:nvSpPr>
          <p:cNvPr id="258" name="Google Shape;258;p24"/>
          <p:cNvSpPr/>
          <p:nvPr/>
        </p:nvSpPr>
        <p:spPr>
          <a:xfrm>
            <a:off x="6790253" y="5594271"/>
            <a:ext cx="7151370" cy="489823"/>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Dolu gün fiyatı ile genel fiyatı tutarlı bir şekilde yöneterek, hem rekabetçi kalıyor hem de gelirlerini maksimize ediyorlar.</a:t>
            </a:r>
            <a:endParaRPr b="0" i="0" sz="1200" u="none" cap="none" strike="noStrike"/>
          </a:p>
        </p:txBody>
      </p:sp>
      <p:sp>
        <p:nvSpPr>
          <p:cNvPr id="259" name="Google Shape;259;p24"/>
          <p:cNvSpPr/>
          <p:nvPr/>
        </p:nvSpPr>
        <p:spPr>
          <a:xfrm>
            <a:off x="6035754" y="6105168"/>
            <a:ext cx="7982426" cy="11430"/>
          </a:xfrm>
          <a:prstGeom prst="roundRect">
            <a:avLst>
              <a:gd fmla="val 562615"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535781" y="6191131"/>
            <a:ext cx="6779419" cy="1126688"/>
          </a:xfrm>
          <a:prstGeom prst="roundRect">
            <a:avLst>
              <a:gd fmla="val 5708"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3817858" y="6742271"/>
            <a:ext cx="215265" cy="269081"/>
          </a:xfrm>
          <a:prstGeom prst="rect">
            <a:avLst/>
          </a:prstGeom>
          <a:noFill/>
          <a:ln>
            <a:noFill/>
          </a:ln>
        </p:spPr>
        <p:txBody>
          <a:bodyPr anchorCtr="0" anchor="t" bIns="0" lIns="0" spcFirstLastPara="1" rIns="0" wrap="square" tIns="0">
            <a:noAutofit/>
          </a:bodyPr>
          <a:lstStyle/>
          <a:p>
            <a:pPr indent="0" lvl="0" marL="0" marR="0" rtl="0" algn="ctr">
              <a:lnSpc>
                <a:spcPct val="16363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5</a:t>
            </a:r>
            <a:endParaRPr b="0" i="0" sz="1650" u="none" cap="none" strike="noStrike"/>
          </a:p>
        </p:txBody>
      </p:sp>
      <p:sp>
        <p:nvSpPr>
          <p:cNvPr id="262" name="Google Shape;262;p24"/>
          <p:cNvSpPr/>
          <p:nvPr/>
        </p:nvSpPr>
        <p:spPr>
          <a:xfrm>
            <a:off x="7468195" y="6466522"/>
            <a:ext cx="2696647" cy="239078"/>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DCD7E5"/>
              </a:buClr>
              <a:buSzPts val="1500"/>
              <a:buFont typeface="Montserrat"/>
              <a:buNone/>
            </a:pPr>
            <a:r>
              <a:rPr b="0" i="0" lang="en-US" sz="1500" u="none" cap="none" strike="noStrike">
                <a:solidFill>
                  <a:srgbClr val="DCD7E5"/>
                </a:solidFill>
                <a:latin typeface="Montserrat"/>
                <a:ea typeface="Montserrat"/>
                <a:cs typeface="Montserrat"/>
                <a:sym typeface="Montserrat"/>
              </a:rPr>
              <a:t>Yüksek Misafir Memnuniyeti</a:t>
            </a:r>
            <a:endParaRPr b="0" i="0" sz="1500" u="none" cap="none" strike="noStrike"/>
          </a:p>
        </p:txBody>
      </p:sp>
      <p:sp>
        <p:nvSpPr>
          <p:cNvPr id="263" name="Google Shape;263;p24"/>
          <p:cNvSpPr/>
          <p:nvPr/>
        </p:nvSpPr>
        <p:spPr>
          <a:xfrm>
            <a:off x="7468195" y="6797397"/>
            <a:ext cx="6473428" cy="489823"/>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Genel olarak yüksek misafir memnuniyeti sağlayarak, olumlu deneyimler yaratıyor ve tekrar eden rezervasyonlar elde ediyorlar.</a:t>
            </a:r>
            <a:endParaRPr b="0" i="0" sz="1200" u="none" cap="none" strike="noStrike"/>
          </a:p>
        </p:txBody>
      </p:sp>
      <p:pic>
        <p:nvPicPr>
          <p:cNvPr id="264" name="Google Shape;264;p24"/>
          <p:cNvPicPr preferRelativeResize="0"/>
          <p:nvPr/>
        </p:nvPicPr>
        <p:blipFill>
          <a:blip r:embed="rId3">
            <a:alphaModFix/>
          </a:blip>
          <a:stretch>
            <a:fillRect/>
          </a:stretch>
        </p:blipFill>
        <p:spPr>
          <a:xfrm>
            <a:off x="12751250" y="7608850"/>
            <a:ext cx="1879150" cy="53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p:nvPr/>
        </p:nvSpPr>
        <p:spPr>
          <a:xfrm>
            <a:off x="555069" y="436126"/>
            <a:ext cx="9813488" cy="49553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2F0F4"/>
              </a:buClr>
              <a:buSzPts val="3100"/>
              <a:buFont typeface="Montserrat"/>
              <a:buNone/>
            </a:pPr>
            <a:r>
              <a:rPr b="0" i="0" lang="en-US" sz="3100" u="none" cap="none" strike="noStrike">
                <a:solidFill>
                  <a:srgbClr val="F2F0F4"/>
                </a:solidFill>
                <a:latin typeface="Montserrat"/>
                <a:ea typeface="Montserrat"/>
                <a:cs typeface="Montserrat"/>
                <a:sym typeface="Montserrat"/>
              </a:rPr>
              <a:t>Müşteri Başarı Ekibine Öneriler ve Eylem Adımları</a:t>
            </a:r>
            <a:endParaRPr b="0" i="0" sz="3100" u="none" cap="none" strike="noStrike"/>
          </a:p>
        </p:txBody>
      </p:sp>
      <p:sp>
        <p:nvSpPr>
          <p:cNvPr id="271" name="Google Shape;271;p25"/>
          <p:cNvSpPr/>
          <p:nvPr/>
        </p:nvSpPr>
        <p:spPr>
          <a:xfrm>
            <a:off x="555069" y="1248847"/>
            <a:ext cx="13520261" cy="2537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Bu öneriler doğrudan analizin içgörülerinden türetildi ve operasyonel olarak hızlı uygulanabilir.</a:t>
            </a:r>
            <a:endParaRPr b="0" i="0" sz="1200" u="none" cap="none" strike="noStrike"/>
          </a:p>
        </p:txBody>
      </p:sp>
      <p:sp>
        <p:nvSpPr>
          <p:cNvPr id="272" name="Google Shape;272;p25"/>
          <p:cNvSpPr/>
          <p:nvPr/>
        </p:nvSpPr>
        <p:spPr>
          <a:xfrm>
            <a:off x="555069" y="1680924"/>
            <a:ext cx="6680835" cy="1744504"/>
          </a:xfrm>
          <a:prstGeom prst="roundRect">
            <a:avLst>
              <a:gd fmla="val 3818"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577929" y="1703784"/>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DCD7E5"/>
              </a:buClr>
              <a:buSzPts val="1850"/>
              <a:buFont typeface="Montserrat"/>
              <a:buNone/>
            </a:pPr>
            <a:r>
              <a:rPr lang="en-US" sz="1850">
                <a:solidFill>
                  <a:srgbClr val="DCD7E5"/>
                </a:solidFill>
                <a:latin typeface="Montserrat"/>
                <a:ea typeface="Montserrat"/>
                <a:cs typeface="Montserrat"/>
                <a:sym typeface="Montserrat"/>
              </a:rPr>
              <a:t>                                                   1</a:t>
            </a:r>
            <a:endParaRPr/>
          </a:p>
        </p:txBody>
      </p:sp>
      <p:sp>
        <p:nvSpPr>
          <p:cNvPr id="274" name="Google Shape;274;p25"/>
          <p:cNvSpPr/>
          <p:nvPr/>
        </p:nvSpPr>
        <p:spPr>
          <a:xfrm>
            <a:off x="736521" y="2338149"/>
            <a:ext cx="2348984"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Fiyatlama Danışmanlığı</a:t>
            </a:r>
            <a:endParaRPr b="0" i="0" sz="1550" u="none" cap="none" strike="noStrike"/>
          </a:p>
        </p:txBody>
      </p:sp>
      <p:sp>
        <p:nvSpPr>
          <p:cNvPr id="275" name="Google Shape;275;p25"/>
          <p:cNvSpPr/>
          <p:nvPr/>
        </p:nvSpPr>
        <p:spPr>
          <a:xfrm>
            <a:off x="736521" y="2681049"/>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Özellikle Private ve Shared oda sahiplerine segment bazlı fiyat önerileri sunulmalı.</a:t>
            </a:r>
            <a:endParaRPr b="0" i="0" sz="1200" u="none" cap="none" strike="noStrike"/>
          </a:p>
        </p:txBody>
      </p:sp>
      <p:sp>
        <p:nvSpPr>
          <p:cNvPr id="276" name="Google Shape;276;p25"/>
          <p:cNvSpPr/>
          <p:nvPr/>
        </p:nvSpPr>
        <p:spPr>
          <a:xfrm>
            <a:off x="7394496" y="1680924"/>
            <a:ext cx="6680835" cy="1744504"/>
          </a:xfrm>
          <a:prstGeom prst="roundRect">
            <a:avLst>
              <a:gd fmla="val 3818"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7417356" y="1703784"/>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                                                                2</a:t>
            </a:r>
            <a:endParaRPr>
              <a:solidFill>
                <a:schemeClr val="lt1"/>
              </a:solidFill>
            </a:endParaRPr>
          </a:p>
        </p:txBody>
      </p:sp>
      <p:sp>
        <p:nvSpPr>
          <p:cNvPr id="278" name="Google Shape;278;p25"/>
          <p:cNvSpPr/>
          <p:nvPr/>
        </p:nvSpPr>
        <p:spPr>
          <a:xfrm>
            <a:off x="7575947" y="2338149"/>
            <a:ext cx="2055138"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Hızlı Yanıt İyileştirme</a:t>
            </a:r>
            <a:endParaRPr b="0" i="0" sz="1550" u="none" cap="none" strike="noStrike"/>
          </a:p>
        </p:txBody>
      </p:sp>
      <p:sp>
        <p:nvSpPr>
          <p:cNvPr id="279" name="Google Shape;279;p25"/>
          <p:cNvSpPr/>
          <p:nvPr/>
        </p:nvSpPr>
        <p:spPr>
          <a:xfrm>
            <a:off x="7575947" y="2681049"/>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Ev sahipleri için otomatik yanıt şablonları geliştirilmeli.</a:t>
            </a:r>
            <a:endParaRPr b="0" i="0" sz="1200" u="none" cap="none" strike="noStrike"/>
          </a:p>
        </p:txBody>
      </p:sp>
      <p:sp>
        <p:nvSpPr>
          <p:cNvPr id="280" name="Google Shape;280;p25"/>
          <p:cNvSpPr/>
          <p:nvPr/>
        </p:nvSpPr>
        <p:spPr>
          <a:xfrm>
            <a:off x="7575947" y="2990255"/>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Mobil bildirimler için optimize edilmiş anlık hatırlatıcılar önerilmeli.</a:t>
            </a:r>
            <a:endParaRPr b="0" i="0" sz="1200" u="none" cap="none" strike="noStrike"/>
          </a:p>
        </p:txBody>
      </p:sp>
      <p:sp>
        <p:nvSpPr>
          <p:cNvPr id="281" name="Google Shape;281;p25"/>
          <p:cNvSpPr/>
          <p:nvPr/>
        </p:nvSpPr>
        <p:spPr>
          <a:xfrm>
            <a:off x="555069" y="3584019"/>
            <a:ext cx="6680835" cy="2053709"/>
          </a:xfrm>
          <a:prstGeom prst="roundRect">
            <a:avLst>
              <a:gd fmla="val 3243"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77929" y="3606879"/>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DCD7E5"/>
              </a:buClr>
              <a:buSzPts val="1850"/>
              <a:buFont typeface="Montserrat"/>
              <a:buNone/>
            </a:pPr>
            <a:r>
              <a:rPr lang="en-US"/>
              <a:t>                                                                </a:t>
            </a:r>
            <a:r>
              <a:rPr lang="en-US">
                <a:solidFill>
                  <a:schemeClr val="lt1"/>
                </a:solidFill>
              </a:rPr>
              <a:t>3</a:t>
            </a:r>
            <a:endParaRPr>
              <a:solidFill>
                <a:schemeClr val="lt1"/>
              </a:solidFill>
            </a:endParaRPr>
          </a:p>
        </p:txBody>
      </p:sp>
      <p:sp>
        <p:nvSpPr>
          <p:cNvPr id="283" name="Google Shape;283;p25"/>
          <p:cNvSpPr/>
          <p:nvPr/>
        </p:nvSpPr>
        <p:spPr>
          <a:xfrm>
            <a:off x="736521" y="4241244"/>
            <a:ext cx="2488406"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Yorum Kalitesi Geliştirme</a:t>
            </a:r>
            <a:endParaRPr b="0" i="0" sz="1550" u="none" cap="none" strike="noStrike"/>
          </a:p>
        </p:txBody>
      </p:sp>
      <p:sp>
        <p:nvSpPr>
          <p:cNvPr id="284" name="Google Shape;284;p25"/>
          <p:cNvSpPr/>
          <p:nvPr/>
        </p:nvSpPr>
        <p:spPr>
          <a:xfrm>
            <a:off x="736521" y="4584144"/>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Kolaylaştırılmış check-in süreçleri için kılavuzlar hazırlanmalı.</a:t>
            </a:r>
            <a:endParaRPr b="0" i="0" sz="1200" u="none" cap="none" strike="noStrike"/>
          </a:p>
        </p:txBody>
      </p:sp>
      <p:sp>
        <p:nvSpPr>
          <p:cNvPr id="285" name="Google Shape;285;p25"/>
          <p:cNvSpPr/>
          <p:nvPr/>
        </p:nvSpPr>
        <p:spPr>
          <a:xfrm>
            <a:off x="736521" y="4893350"/>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Temizlik standartları ve hijyen protokolleri için detaylı rehberler sağlanmalı.</a:t>
            </a:r>
            <a:endParaRPr b="0" i="0" sz="1200" u="none" cap="none" strike="noStrike"/>
          </a:p>
        </p:txBody>
      </p:sp>
      <p:sp>
        <p:nvSpPr>
          <p:cNvPr id="286" name="Google Shape;286;p25"/>
          <p:cNvSpPr/>
          <p:nvPr/>
        </p:nvSpPr>
        <p:spPr>
          <a:xfrm>
            <a:off x="736521" y="5202555"/>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Etkili misafir iletişimi için örnek senaryolar ve ipuçları paylaşılmalı.</a:t>
            </a:r>
            <a:endParaRPr b="0" i="0" sz="1200" u="none" cap="none" strike="noStrike"/>
          </a:p>
        </p:txBody>
      </p:sp>
      <p:sp>
        <p:nvSpPr>
          <p:cNvPr id="287" name="Google Shape;287;p25"/>
          <p:cNvSpPr/>
          <p:nvPr/>
        </p:nvSpPr>
        <p:spPr>
          <a:xfrm>
            <a:off x="7394496" y="3584019"/>
            <a:ext cx="6680835" cy="2053709"/>
          </a:xfrm>
          <a:prstGeom prst="roundRect">
            <a:avLst>
              <a:gd fmla="val 3243"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7417356" y="3606879"/>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lt1"/>
                </a:solidFill>
              </a:rPr>
              <a:t>4</a:t>
            </a:r>
            <a:endParaRPr>
              <a:solidFill>
                <a:schemeClr val="lt1"/>
              </a:solidFill>
            </a:endParaRPr>
          </a:p>
        </p:txBody>
      </p:sp>
      <p:sp>
        <p:nvSpPr>
          <p:cNvPr id="289" name="Google Shape;289;p25"/>
          <p:cNvSpPr/>
          <p:nvPr/>
        </p:nvSpPr>
        <p:spPr>
          <a:xfrm>
            <a:off x="7575947" y="4241244"/>
            <a:ext cx="2648664"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Hedefli Eğitim Programları</a:t>
            </a:r>
            <a:endParaRPr b="0" i="0" sz="1550" u="none" cap="none" strike="noStrike"/>
          </a:p>
        </p:txBody>
      </p:sp>
      <p:sp>
        <p:nvSpPr>
          <p:cNvPr id="290" name="Google Shape;290;p25"/>
          <p:cNvSpPr/>
          <p:nvPr/>
        </p:nvSpPr>
        <p:spPr>
          <a:xfrm>
            <a:off x="7575947" y="4584144"/>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"Superhost Adayları" için özel destek ve mentorluk programları başlatılmalı.</a:t>
            </a:r>
            <a:endParaRPr b="0" i="0" sz="1200" u="none" cap="none" strike="noStrike"/>
          </a:p>
        </p:txBody>
      </p:sp>
      <p:sp>
        <p:nvSpPr>
          <p:cNvPr id="291" name="Google Shape;291;p25"/>
          <p:cNvSpPr/>
          <p:nvPr/>
        </p:nvSpPr>
        <p:spPr>
          <a:xfrm>
            <a:off x="7575947" y="4893350"/>
            <a:ext cx="6317933" cy="507444"/>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Düşük doluluğa sahip ancak yüksek puanlı ev sahiplerine özel kampanya ve görünürlük desteği verilmeli.</a:t>
            </a:r>
            <a:endParaRPr b="0" i="0" sz="1200" u="none" cap="none" strike="noStrike"/>
          </a:p>
        </p:txBody>
      </p:sp>
      <p:sp>
        <p:nvSpPr>
          <p:cNvPr id="292" name="Google Shape;292;p25"/>
          <p:cNvSpPr/>
          <p:nvPr/>
        </p:nvSpPr>
        <p:spPr>
          <a:xfrm>
            <a:off x="555069" y="5796320"/>
            <a:ext cx="6680835" cy="1998226"/>
          </a:xfrm>
          <a:prstGeom prst="roundRect">
            <a:avLst>
              <a:gd fmla="val 3333"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577929" y="5819180"/>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3776543" y="5904548"/>
            <a:ext cx="237887" cy="2972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5</a:t>
            </a:r>
            <a:endParaRPr b="0" i="0" sz="1850" u="none" cap="none" strike="noStrike"/>
          </a:p>
        </p:txBody>
      </p:sp>
      <p:sp>
        <p:nvSpPr>
          <p:cNvPr id="295" name="Google Shape;295;p25"/>
          <p:cNvSpPr/>
          <p:nvPr/>
        </p:nvSpPr>
        <p:spPr>
          <a:xfrm>
            <a:off x="736521" y="6453545"/>
            <a:ext cx="2940606"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Dinamik Fiyat Optimizasyonu</a:t>
            </a:r>
            <a:endParaRPr b="0" i="0" sz="1550" u="none" cap="none" strike="noStrike"/>
          </a:p>
        </p:txBody>
      </p:sp>
      <p:sp>
        <p:nvSpPr>
          <p:cNvPr id="296" name="Google Shape;296;p25"/>
          <p:cNvSpPr/>
          <p:nvPr/>
        </p:nvSpPr>
        <p:spPr>
          <a:xfrm>
            <a:off x="736521" y="6796445"/>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Dolu gün fiyatı ile genel fiyat arasındaki fark Private Room’da çok yüksek.</a:t>
            </a:r>
            <a:endParaRPr b="0" i="0" sz="1200" u="none" cap="none" strike="noStrike"/>
          </a:p>
        </p:txBody>
      </p:sp>
      <p:sp>
        <p:nvSpPr>
          <p:cNvPr id="297" name="Google Shape;297;p25"/>
          <p:cNvSpPr/>
          <p:nvPr/>
        </p:nvSpPr>
        <p:spPr>
          <a:xfrm>
            <a:off x="736521" y="7105650"/>
            <a:ext cx="6317933" cy="50744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Ev sahiplerine </a:t>
            </a:r>
            <a:r>
              <a:rPr b="1" i="0" lang="en-US" sz="1200" u="none" cap="none" strike="noStrike">
                <a:solidFill>
                  <a:srgbClr val="DCD7E5"/>
                </a:solidFill>
                <a:latin typeface="Heebo"/>
                <a:ea typeface="Heebo"/>
                <a:cs typeface="Heebo"/>
                <a:sym typeface="Heebo"/>
              </a:rPr>
              <a:t>otomatik fiyat optimizasyon araçlarının</a:t>
            </a:r>
            <a:r>
              <a:rPr b="0" i="0" lang="en-US" sz="1200" u="none" cap="none" strike="noStrike">
                <a:solidFill>
                  <a:srgbClr val="DCD7E5"/>
                </a:solidFill>
                <a:latin typeface="Heebo"/>
                <a:ea typeface="Heebo"/>
                <a:cs typeface="Heebo"/>
                <a:sym typeface="Heebo"/>
              </a:rPr>
              <a:t> (ör. Smart Pricing) nasıl kullanılacağı öğretilmeli.</a:t>
            </a:r>
            <a:endParaRPr b="0" i="0" sz="1200" u="none" cap="none" strike="noStrike"/>
          </a:p>
        </p:txBody>
      </p:sp>
      <p:sp>
        <p:nvSpPr>
          <p:cNvPr id="298" name="Google Shape;298;p25"/>
          <p:cNvSpPr/>
          <p:nvPr/>
        </p:nvSpPr>
        <p:spPr>
          <a:xfrm>
            <a:off x="7394496" y="5796320"/>
            <a:ext cx="6680835" cy="1998226"/>
          </a:xfrm>
          <a:prstGeom prst="roundRect">
            <a:avLst>
              <a:gd fmla="val 3333"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7417356" y="5819180"/>
            <a:ext cx="6635115" cy="475774"/>
          </a:xfrm>
          <a:prstGeom prst="roundRect">
            <a:avLst>
              <a:gd fmla="val 8235" name="adj"/>
            </a:avLst>
          </a:prstGeom>
          <a:solidFill>
            <a:srgbClr val="3113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10615970" y="5904548"/>
            <a:ext cx="237887" cy="2972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6</a:t>
            </a:r>
            <a:endParaRPr b="0" i="0" sz="1850" u="none" cap="none" strike="noStrike"/>
          </a:p>
        </p:txBody>
      </p:sp>
      <p:sp>
        <p:nvSpPr>
          <p:cNvPr id="301" name="Google Shape;301;p25"/>
          <p:cNvSpPr/>
          <p:nvPr/>
        </p:nvSpPr>
        <p:spPr>
          <a:xfrm>
            <a:off x="7575947" y="6453545"/>
            <a:ext cx="4393168" cy="24776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CD7E5"/>
              </a:buClr>
              <a:buSzPts val="1550"/>
              <a:buFont typeface="Montserrat"/>
              <a:buNone/>
            </a:pPr>
            <a:r>
              <a:rPr b="0" i="0" lang="en-US" sz="1550" u="none" cap="none" strike="noStrike">
                <a:solidFill>
                  <a:srgbClr val="DCD7E5"/>
                </a:solidFill>
                <a:latin typeface="Montserrat"/>
                <a:ea typeface="Montserrat"/>
                <a:cs typeface="Montserrat"/>
                <a:sym typeface="Montserrat"/>
              </a:rPr>
              <a:t>Rekabet Analizi ve Kategori Konumlandırma</a:t>
            </a:r>
            <a:endParaRPr b="0" i="0" sz="1550" u="none" cap="none" strike="noStrike"/>
          </a:p>
        </p:txBody>
      </p:sp>
      <p:sp>
        <p:nvSpPr>
          <p:cNvPr id="302" name="Google Shape;302;p25"/>
          <p:cNvSpPr/>
          <p:nvPr/>
        </p:nvSpPr>
        <p:spPr>
          <a:xfrm>
            <a:off x="7575947" y="6796445"/>
            <a:ext cx="6317933" cy="50744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200"/>
              <a:buFont typeface="Heebo"/>
              <a:buNone/>
            </a:pPr>
            <a:r>
              <a:rPr b="0" i="0" lang="en-US" sz="1200" u="none" cap="none" strike="noStrike">
                <a:solidFill>
                  <a:srgbClr val="DCD7E5"/>
                </a:solidFill>
                <a:latin typeface="Heebo"/>
                <a:ea typeface="Heebo"/>
                <a:cs typeface="Heebo"/>
                <a:sym typeface="Heebo"/>
              </a:rPr>
              <a:t>Müşteri Başarı ekibi, ev sahiplerine mahalle bazlı </a:t>
            </a:r>
            <a:r>
              <a:rPr b="1" i="0" lang="en-US" sz="1200" u="none" cap="none" strike="noStrike">
                <a:solidFill>
                  <a:srgbClr val="DCD7E5"/>
                </a:solidFill>
                <a:latin typeface="Heebo"/>
                <a:ea typeface="Heebo"/>
                <a:cs typeface="Heebo"/>
                <a:sym typeface="Heebo"/>
              </a:rPr>
              <a:t>rakip analiz raporları</a:t>
            </a:r>
            <a:r>
              <a:rPr b="0" i="0" lang="en-US" sz="1200" u="none" cap="none" strike="noStrike">
                <a:solidFill>
                  <a:srgbClr val="DCD7E5"/>
                </a:solidFill>
                <a:latin typeface="Heebo"/>
                <a:ea typeface="Heebo"/>
                <a:cs typeface="Heebo"/>
                <a:sym typeface="Heebo"/>
              </a:rPr>
              <a:t> göndererek konum-fiyat uyumlu strateji oluşturmalı.</a:t>
            </a:r>
            <a:endParaRPr b="0" i="0" sz="1200" u="none" cap="none" strike="noStrike"/>
          </a:p>
        </p:txBody>
      </p:sp>
      <p:sp>
        <p:nvSpPr>
          <p:cNvPr id="303" name="Google Shape;303;p25"/>
          <p:cNvSpPr/>
          <p:nvPr/>
        </p:nvSpPr>
        <p:spPr>
          <a:xfrm>
            <a:off x="7575947" y="7359372"/>
            <a:ext cx="6317933" cy="25372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DCD7E5"/>
              </a:buClr>
              <a:buSzPts val="1200"/>
              <a:buFont typeface="Heebo"/>
              <a:buChar char="•"/>
            </a:pPr>
            <a:r>
              <a:rPr b="0" i="0" lang="en-US" sz="1200" u="none" cap="none" strike="noStrike">
                <a:solidFill>
                  <a:srgbClr val="DCD7E5"/>
                </a:solidFill>
                <a:latin typeface="Heebo"/>
                <a:ea typeface="Heebo"/>
                <a:cs typeface="Heebo"/>
                <a:sym typeface="Heebo"/>
              </a:rPr>
              <a:t>Örneğin: “Benzer konumlardaki Entire Home’ların ortalama fiyatı €170.”</a:t>
            </a:r>
            <a:endParaRPr b="0" i="0" sz="1200" u="none" cap="none" strike="noStrike"/>
          </a:p>
        </p:txBody>
      </p:sp>
      <p:pic>
        <p:nvPicPr>
          <p:cNvPr id="304" name="Google Shape;304;p25"/>
          <p:cNvPicPr preferRelativeResize="0"/>
          <p:nvPr/>
        </p:nvPicPr>
        <p:blipFill>
          <a:blip r:embed="rId3">
            <a:alphaModFix/>
          </a:blip>
          <a:stretch>
            <a:fillRect/>
          </a:stretch>
        </p:blipFill>
        <p:spPr>
          <a:xfrm>
            <a:off x="12426175" y="7718950"/>
            <a:ext cx="2204225" cy="42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preencoded.png" id="310" name="Google Shape;310;p2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11" name="Google Shape;311;p26"/>
          <p:cNvSpPr/>
          <p:nvPr/>
        </p:nvSpPr>
        <p:spPr>
          <a:xfrm>
            <a:off x="0" y="0"/>
            <a:ext cx="14630400" cy="8229600"/>
          </a:xfrm>
          <a:prstGeom prst="rect">
            <a:avLst/>
          </a:prstGeom>
          <a:solidFill>
            <a:srgbClr val="0D0A2C">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665202" y="673537"/>
            <a:ext cx="4752142" cy="593884"/>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2F0F4"/>
              </a:buClr>
              <a:buSzPts val="3700"/>
              <a:buFont typeface="Montserrat"/>
              <a:buNone/>
            </a:pPr>
            <a:r>
              <a:rPr b="0" i="0" lang="en-US" sz="3700" u="none" cap="none" strike="noStrike">
                <a:solidFill>
                  <a:srgbClr val="F2F0F4"/>
                </a:solidFill>
                <a:latin typeface="Montserrat"/>
                <a:ea typeface="Montserrat"/>
                <a:cs typeface="Montserrat"/>
                <a:sym typeface="Montserrat"/>
              </a:rPr>
              <a:t>Genel Sonuç</a:t>
            </a:r>
            <a:endParaRPr b="0" i="0" sz="3700" u="none" cap="none" strike="noStrike"/>
          </a:p>
        </p:txBody>
      </p:sp>
      <p:sp>
        <p:nvSpPr>
          <p:cNvPr id="313" name="Google Shape;313;p26"/>
          <p:cNvSpPr/>
          <p:nvPr/>
        </p:nvSpPr>
        <p:spPr>
          <a:xfrm>
            <a:off x="665202" y="1552456"/>
            <a:ext cx="13299996"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Analizlerimiz sonucunda, Airbnb Paris pazarında ev sahiplerinin başarısını belirleyen en güçlü faktörleri şu şekilde özetleyebiliriz:</a:t>
            </a:r>
            <a:endParaRPr b="0" i="0" sz="1450" u="none" cap="none" strike="noStrike"/>
          </a:p>
        </p:txBody>
      </p:sp>
      <p:sp>
        <p:nvSpPr>
          <p:cNvPr id="314" name="Google Shape;314;p26"/>
          <p:cNvSpPr/>
          <p:nvPr/>
        </p:nvSpPr>
        <p:spPr>
          <a:xfrm>
            <a:off x="665202" y="2070497"/>
            <a:ext cx="4306610" cy="2174915"/>
          </a:xfrm>
          <a:prstGeom prst="roundRect">
            <a:avLst>
              <a:gd fmla="val 3671"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5" name="Google Shape;315;p26"/>
          <p:cNvPicPr preferRelativeResize="0"/>
          <p:nvPr/>
        </p:nvPicPr>
        <p:blipFill rotWithShape="1">
          <a:blip r:embed="rId4">
            <a:alphaModFix/>
          </a:blip>
          <a:srcRect b="0" l="0" r="0" t="0"/>
          <a:stretch/>
        </p:blipFill>
        <p:spPr>
          <a:xfrm>
            <a:off x="862846" y="2268141"/>
            <a:ext cx="570190" cy="570190"/>
          </a:xfrm>
          <a:prstGeom prst="rect">
            <a:avLst/>
          </a:prstGeom>
          <a:noFill/>
          <a:ln>
            <a:noFill/>
          </a:ln>
        </p:spPr>
      </p:pic>
      <p:pic>
        <p:nvPicPr>
          <p:cNvPr descr="preencoded.png" id="316" name="Google Shape;316;p26"/>
          <p:cNvPicPr preferRelativeResize="0"/>
          <p:nvPr/>
        </p:nvPicPr>
        <p:blipFill rotWithShape="1">
          <a:blip r:embed="rId5">
            <a:alphaModFix/>
          </a:blip>
          <a:srcRect b="0" l="0" r="0" t="0"/>
          <a:stretch/>
        </p:blipFill>
        <p:spPr>
          <a:xfrm>
            <a:off x="1019651" y="2424827"/>
            <a:ext cx="256580" cy="256580"/>
          </a:xfrm>
          <a:prstGeom prst="rect">
            <a:avLst/>
          </a:prstGeom>
          <a:noFill/>
          <a:ln>
            <a:noFill/>
          </a:ln>
        </p:spPr>
      </p:pic>
      <p:sp>
        <p:nvSpPr>
          <p:cNvPr id="317" name="Google Shape;317;p26"/>
          <p:cNvSpPr/>
          <p:nvPr/>
        </p:nvSpPr>
        <p:spPr>
          <a:xfrm>
            <a:off x="862846" y="3028355"/>
            <a:ext cx="237601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Oda Tipi</a:t>
            </a:r>
            <a:endParaRPr b="0" i="0" sz="1850" u="none" cap="none" strike="noStrike"/>
          </a:p>
        </p:txBody>
      </p:sp>
      <p:sp>
        <p:nvSpPr>
          <p:cNvPr id="318" name="Google Shape;318;p26"/>
          <p:cNvSpPr/>
          <p:nvPr/>
        </p:nvSpPr>
        <p:spPr>
          <a:xfrm>
            <a:off x="862846" y="3439358"/>
            <a:ext cx="3911322"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Misafirler, Entire Home/Apt gibi mahremiyet sunan seçenekleri tercih ediyor.</a:t>
            </a:r>
            <a:endParaRPr b="0" i="0" sz="1450" u="none" cap="none" strike="noStrike"/>
          </a:p>
        </p:txBody>
      </p:sp>
      <p:sp>
        <p:nvSpPr>
          <p:cNvPr id="319" name="Google Shape;319;p26"/>
          <p:cNvSpPr/>
          <p:nvPr/>
        </p:nvSpPr>
        <p:spPr>
          <a:xfrm>
            <a:off x="5161836" y="2070497"/>
            <a:ext cx="4306610" cy="2174915"/>
          </a:xfrm>
          <a:prstGeom prst="roundRect">
            <a:avLst>
              <a:gd fmla="val 3671"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0" name="Google Shape;320;p26"/>
          <p:cNvPicPr preferRelativeResize="0"/>
          <p:nvPr/>
        </p:nvPicPr>
        <p:blipFill rotWithShape="1">
          <a:blip r:embed="rId6">
            <a:alphaModFix/>
          </a:blip>
          <a:srcRect b="0" l="0" r="0" t="0"/>
          <a:stretch/>
        </p:blipFill>
        <p:spPr>
          <a:xfrm>
            <a:off x="5359479" y="2268141"/>
            <a:ext cx="570190" cy="570190"/>
          </a:xfrm>
          <a:prstGeom prst="rect">
            <a:avLst/>
          </a:prstGeom>
          <a:noFill/>
          <a:ln>
            <a:noFill/>
          </a:ln>
        </p:spPr>
      </p:pic>
      <p:pic>
        <p:nvPicPr>
          <p:cNvPr descr="preencoded.png" id="321" name="Google Shape;321;p26"/>
          <p:cNvPicPr preferRelativeResize="0"/>
          <p:nvPr/>
        </p:nvPicPr>
        <p:blipFill rotWithShape="1">
          <a:blip r:embed="rId7">
            <a:alphaModFix/>
          </a:blip>
          <a:srcRect b="0" l="0" r="0" t="0"/>
          <a:stretch/>
        </p:blipFill>
        <p:spPr>
          <a:xfrm>
            <a:off x="5516285" y="2424827"/>
            <a:ext cx="256580" cy="256580"/>
          </a:xfrm>
          <a:prstGeom prst="rect">
            <a:avLst/>
          </a:prstGeom>
          <a:noFill/>
          <a:ln>
            <a:noFill/>
          </a:ln>
        </p:spPr>
      </p:pic>
      <p:sp>
        <p:nvSpPr>
          <p:cNvPr id="322" name="Google Shape;322;p26"/>
          <p:cNvSpPr/>
          <p:nvPr/>
        </p:nvSpPr>
        <p:spPr>
          <a:xfrm>
            <a:off x="5359479" y="3028355"/>
            <a:ext cx="237601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Yorum Puanı</a:t>
            </a:r>
            <a:endParaRPr b="0" i="0" sz="1850" u="none" cap="none" strike="noStrike"/>
          </a:p>
        </p:txBody>
      </p:sp>
      <p:sp>
        <p:nvSpPr>
          <p:cNvPr id="323" name="Google Shape;323;p26"/>
          <p:cNvSpPr/>
          <p:nvPr/>
        </p:nvSpPr>
        <p:spPr>
          <a:xfrm>
            <a:off x="5359479" y="3439358"/>
            <a:ext cx="3911322"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Yüksek misafir yorum puanları, yeni rezervasyonlar için güven inşa ediyor.</a:t>
            </a:r>
            <a:endParaRPr b="0" i="0" sz="1450" u="none" cap="none" strike="noStrike"/>
          </a:p>
        </p:txBody>
      </p:sp>
      <p:sp>
        <p:nvSpPr>
          <p:cNvPr id="324" name="Google Shape;324;p26"/>
          <p:cNvSpPr/>
          <p:nvPr/>
        </p:nvSpPr>
        <p:spPr>
          <a:xfrm>
            <a:off x="9658469" y="2070497"/>
            <a:ext cx="4306729" cy="2174915"/>
          </a:xfrm>
          <a:prstGeom prst="roundRect">
            <a:avLst>
              <a:gd fmla="val 3671"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5" name="Google Shape;325;p26"/>
          <p:cNvPicPr preferRelativeResize="0"/>
          <p:nvPr/>
        </p:nvPicPr>
        <p:blipFill rotWithShape="1">
          <a:blip r:embed="rId8">
            <a:alphaModFix/>
          </a:blip>
          <a:srcRect b="0" l="0" r="0" t="0"/>
          <a:stretch/>
        </p:blipFill>
        <p:spPr>
          <a:xfrm>
            <a:off x="9856113" y="2268141"/>
            <a:ext cx="570190" cy="570190"/>
          </a:xfrm>
          <a:prstGeom prst="rect">
            <a:avLst/>
          </a:prstGeom>
          <a:noFill/>
          <a:ln>
            <a:noFill/>
          </a:ln>
        </p:spPr>
      </p:pic>
      <p:pic>
        <p:nvPicPr>
          <p:cNvPr descr="preencoded.png" id="326" name="Google Shape;326;p26"/>
          <p:cNvPicPr preferRelativeResize="0"/>
          <p:nvPr/>
        </p:nvPicPr>
        <p:blipFill rotWithShape="1">
          <a:blip r:embed="rId9">
            <a:alphaModFix/>
          </a:blip>
          <a:srcRect b="0" l="0" r="0" t="0"/>
          <a:stretch/>
        </p:blipFill>
        <p:spPr>
          <a:xfrm>
            <a:off x="10012918" y="2424827"/>
            <a:ext cx="256580" cy="256580"/>
          </a:xfrm>
          <a:prstGeom prst="rect">
            <a:avLst/>
          </a:prstGeom>
          <a:noFill/>
          <a:ln>
            <a:noFill/>
          </a:ln>
        </p:spPr>
      </p:pic>
      <p:sp>
        <p:nvSpPr>
          <p:cNvPr id="327" name="Google Shape;327;p26"/>
          <p:cNvSpPr/>
          <p:nvPr/>
        </p:nvSpPr>
        <p:spPr>
          <a:xfrm>
            <a:off x="9856113" y="3028355"/>
            <a:ext cx="237601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Cevap Süresi</a:t>
            </a:r>
            <a:endParaRPr b="0" i="0" sz="1850" u="none" cap="none" strike="noStrike"/>
          </a:p>
        </p:txBody>
      </p:sp>
      <p:sp>
        <p:nvSpPr>
          <p:cNvPr id="328" name="Google Shape;328;p26"/>
          <p:cNvSpPr/>
          <p:nvPr/>
        </p:nvSpPr>
        <p:spPr>
          <a:xfrm>
            <a:off x="9856113" y="3439358"/>
            <a:ext cx="3911441"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Hızlı ve etkin iletişim, rezervasyon oranlarını doğrudan etkiliyor.</a:t>
            </a:r>
            <a:endParaRPr b="0" i="0" sz="1450" u="none" cap="none" strike="noStrike"/>
          </a:p>
        </p:txBody>
      </p:sp>
      <p:sp>
        <p:nvSpPr>
          <p:cNvPr id="329" name="Google Shape;329;p26"/>
          <p:cNvSpPr/>
          <p:nvPr/>
        </p:nvSpPr>
        <p:spPr>
          <a:xfrm>
            <a:off x="665202" y="4435435"/>
            <a:ext cx="6554986" cy="2174915"/>
          </a:xfrm>
          <a:prstGeom prst="roundRect">
            <a:avLst>
              <a:gd fmla="val 3671"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0" name="Google Shape;330;p26"/>
          <p:cNvPicPr preferRelativeResize="0"/>
          <p:nvPr/>
        </p:nvPicPr>
        <p:blipFill rotWithShape="1">
          <a:blip r:embed="rId10">
            <a:alphaModFix/>
          </a:blip>
          <a:srcRect b="0" l="0" r="0" t="0"/>
          <a:stretch/>
        </p:blipFill>
        <p:spPr>
          <a:xfrm>
            <a:off x="862846" y="4633079"/>
            <a:ext cx="570190" cy="570190"/>
          </a:xfrm>
          <a:prstGeom prst="rect">
            <a:avLst/>
          </a:prstGeom>
          <a:noFill/>
          <a:ln>
            <a:noFill/>
          </a:ln>
        </p:spPr>
      </p:pic>
      <p:pic>
        <p:nvPicPr>
          <p:cNvPr descr="preencoded.png" id="331" name="Google Shape;331;p26"/>
          <p:cNvPicPr preferRelativeResize="0"/>
          <p:nvPr/>
        </p:nvPicPr>
        <p:blipFill rotWithShape="1">
          <a:blip r:embed="rId11">
            <a:alphaModFix/>
          </a:blip>
          <a:srcRect b="0" l="0" r="0" t="0"/>
          <a:stretch/>
        </p:blipFill>
        <p:spPr>
          <a:xfrm>
            <a:off x="1019651" y="4789765"/>
            <a:ext cx="256580" cy="256580"/>
          </a:xfrm>
          <a:prstGeom prst="rect">
            <a:avLst/>
          </a:prstGeom>
          <a:noFill/>
          <a:ln>
            <a:noFill/>
          </a:ln>
        </p:spPr>
      </p:pic>
      <p:sp>
        <p:nvSpPr>
          <p:cNvPr id="332" name="Google Shape;332;p26"/>
          <p:cNvSpPr/>
          <p:nvPr/>
        </p:nvSpPr>
        <p:spPr>
          <a:xfrm>
            <a:off x="862846" y="5393293"/>
            <a:ext cx="237601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Fiyatlama Stratejisi</a:t>
            </a:r>
            <a:endParaRPr b="0" i="0" sz="1850" u="none" cap="none" strike="noStrike"/>
          </a:p>
        </p:txBody>
      </p:sp>
      <p:sp>
        <p:nvSpPr>
          <p:cNvPr id="333" name="Google Shape;333;p26"/>
          <p:cNvSpPr/>
          <p:nvPr/>
        </p:nvSpPr>
        <p:spPr>
          <a:xfrm>
            <a:off x="862846" y="5804297"/>
            <a:ext cx="6159698"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Pazar dinamiklerine uygun ve optimize edilmiş fiyatlandırma, doluluğu artırıyor.</a:t>
            </a:r>
            <a:endParaRPr b="0" i="0" sz="1450" u="none" cap="none" strike="noStrike"/>
          </a:p>
        </p:txBody>
      </p:sp>
      <p:sp>
        <p:nvSpPr>
          <p:cNvPr id="334" name="Google Shape;334;p26"/>
          <p:cNvSpPr/>
          <p:nvPr/>
        </p:nvSpPr>
        <p:spPr>
          <a:xfrm>
            <a:off x="7410212" y="4435435"/>
            <a:ext cx="6554986" cy="2174915"/>
          </a:xfrm>
          <a:prstGeom prst="roundRect">
            <a:avLst>
              <a:gd fmla="val 3671"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5" name="Google Shape;335;p26"/>
          <p:cNvPicPr preferRelativeResize="0"/>
          <p:nvPr/>
        </p:nvPicPr>
        <p:blipFill rotWithShape="1">
          <a:blip r:embed="rId12">
            <a:alphaModFix/>
          </a:blip>
          <a:srcRect b="0" l="0" r="0" t="0"/>
          <a:stretch/>
        </p:blipFill>
        <p:spPr>
          <a:xfrm>
            <a:off x="7607856" y="4633079"/>
            <a:ext cx="570190" cy="570190"/>
          </a:xfrm>
          <a:prstGeom prst="rect">
            <a:avLst/>
          </a:prstGeom>
          <a:noFill/>
          <a:ln>
            <a:noFill/>
          </a:ln>
        </p:spPr>
      </p:pic>
      <p:pic>
        <p:nvPicPr>
          <p:cNvPr descr="preencoded.png" id="336" name="Google Shape;336;p26"/>
          <p:cNvPicPr preferRelativeResize="0"/>
          <p:nvPr/>
        </p:nvPicPr>
        <p:blipFill rotWithShape="1">
          <a:blip r:embed="rId13">
            <a:alphaModFix/>
          </a:blip>
          <a:srcRect b="0" l="0" r="0" t="0"/>
          <a:stretch/>
        </p:blipFill>
        <p:spPr>
          <a:xfrm>
            <a:off x="7764661" y="4789765"/>
            <a:ext cx="256580" cy="256580"/>
          </a:xfrm>
          <a:prstGeom prst="rect">
            <a:avLst/>
          </a:prstGeom>
          <a:noFill/>
          <a:ln>
            <a:noFill/>
          </a:ln>
        </p:spPr>
      </p:pic>
      <p:sp>
        <p:nvSpPr>
          <p:cNvPr id="337" name="Google Shape;337;p26"/>
          <p:cNvSpPr/>
          <p:nvPr/>
        </p:nvSpPr>
        <p:spPr>
          <a:xfrm>
            <a:off x="7607856" y="5393293"/>
            <a:ext cx="237601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Misafir Deneyimi</a:t>
            </a:r>
            <a:endParaRPr b="0" i="0" sz="1850" u="none" cap="none" strike="noStrike"/>
          </a:p>
        </p:txBody>
      </p:sp>
      <p:sp>
        <p:nvSpPr>
          <p:cNvPr id="338" name="Google Shape;338;p26"/>
          <p:cNvSpPr/>
          <p:nvPr/>
        </p:nvSpPr>
        <p:spPr>
          <a:xfrm>
            <a:off x="7607856" y="5804297"/>
            <a:ext cx="6159698"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Genel misafir memnuniyeti, tekrar eden rezervasyonların anahtarıdır.</a:t>
            </a:r>
            <a:endParaRPr b="0" i="0" sz="1450" u="none" cap="none" strike="noStrike"/>
          </a:p>
        </p:txBody>
      </p:sp>
      <p:sp>
        <p:nvSpPr>
          <p:cNvPr id="339" name="Google Shape;339;p26"/>
          <p:cNvSpPr/>
          <p:nvPr/>
        </p:nvSpPr>
        <p:spPr>
          <a:xfrm>
            <a:off x="950238" y="7038022"/>
            <a:ext cx="13014960"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“Yüksek fiyat + yüksek memnuniyet + hızlı iletişim = yüksek doluluk.”</a:t>
            </a:r>
            <a:endParaRPr b="0" i="0" sz="1450" u="none" cap="none" strike="noStrike"/>
          </a:p>
        </p:txBody>
      </p:sp>
      <p:sp>
        <p:nvSpPr>
          <p:cNvPr id="340" name="Google Shape;340;p26"/>
          <p:cNvSpPr/>
          <p:nvPr/>
        </p:nvSpPr>
        <p:spPr>
          <a:xfrm>
            <a:off x="665202" y="6824186"/>
            <a:ext cx="22860" cy="731877"/>
          </a:xfrm>
          <a:prstGeom prst="rect">
            <a:avLst/>
          </a:prstGeom>
          <a:solidFill>
            <a:srgbClr val="481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preencoded.png" id="71" name="Google Shape;71;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2" name="Google Shape;72;p16"/>
          <p:cNvSpPr/>
          <p:nvPr/>
        </p:nvSpPr>
        <p:spPr>
          <a:xfrm>
            <a:off x="6151840" y="544711"/>
            <a:ext cx="6604754" cy="594122"/>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2F0F4"/>
              </a:buClr>
              <a:buSzPts val="3700"/>
              <a:buFont typeface="Montserrat"/>
              <a:buNone/>
            </a:pPr>
            <a:r>
              <a:rPr b="0" i="0" lang="en-US" sz="3700" u="none" cap="none" strike="noStrike">
                <a:solidFill>
                  <a:srgbClr val="F2F0F4"/>
                </a:solidFill>
                <a:latin typeface="Montserrat"/>
                <a:ea typeface="Montserrat"/>
                <a:cs typeface="Montserrat"/>
                <a:sym typeface="Montserrat"/>
              </a:rPr>
              <a:t>Projenin Amacı ve Hedefleri</a:t>
            </a:r>
            <a:endParaRPr b="0" i="0" sz="3700" u="none" cap="none" strike="noStrike"/>
          </a:p>
        </p:txBody>
      </p:sp>
      <p:sp>
        <p:nvSpPr>
          <p:cNvPr id="73" name="Google Shape;73;p16"/>
          <p:cNvSpPr/>
          <p:nvPr/>
        </p:nvSpPr>
        <p:spPr>
          <a:xfrm>
            <a:off x="6151840" y="1423988"/>
            <a:ext cx="7813119"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Bu projenin temel amacı, Airbnb Paris pazarında bazı ev sahiplerinin neden daha fazla rezervasyon aldığını anlamak ve Müşteri Başarısı ekibine somut içgörüler sunmaktır.</a:t>
            </a:r>
            <a:endParaRPr b="0" i="0" sz="1450" u="none" cap="none" strike="noStrike"/>
          </a:p>
        </p:txBody>
      </p:sp>
      <p:sp>
        <p:nvSpPr>
          <p:cNvPr id="74" name="Google Shape;74;p16"/>
          <p:cNvSpPr/>
          <p:nvPr/>
        </p:nvSpPr>
        <p:spPr>
          <a:xfrm>
            <a:off x="6151840" y="2246233"/>
            <a:ext cx="7813119" cy="1141095"/>
          </a:xfrm>
          <a:prstGeom prst="roundRect">
            <a:avLst>
              <a:gd fmla="val 9616"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 name="Google Shape;75;p16"/>
          <p:cNvPicPr preferRelativeResize="0"/>
          <p:nvPr/>
        </p:nvPicPr>
        <p:blipFill rotWithShape="1">
          <a:blip r:embed="rId4">
            <a:alphaModFix/>
          </a:blip>
          <a:srcRect b="0" l="0" r="0" t="0"/>
          <a:stretch/>
        </p:blipFill>
        <p:spPr>
          <a:xfrm>
            <a:off x="6128980" y="2246233"/>
            <a:ext cx="91440" cy="1141095"/>
          </a:xfrm>
          <a:prstGeom prst="rect">
            <a:avLst/>
          </a:prstGeom>
          <a:noFill/>
          <a:ln>
            <a:noFill/>
          </a:ln>
        </p:spPr>
      </p:pic>
      <p:sp>
        <p:nvSpPr>
          <p:cNvPr id="76" name="Google Shape;76;p16"/>
          <p:cNvSpPr/>
          <p:nvPr/>
        </p:nvSpPr>
        <p:spPr>
          <a:xfrm>
            <a:off x="6433304" y="2459117"/>
            <a:ext cx="4451747"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Doluluk Oranlarını Etkileyen Faktörler</a:t>
            </a:r>
            <a:endParaRPr b="0" i="0" sz="1850" u="none" cap="none" strike="noStrike"/>
          </a:p>
        </p:txBody>
      </p:sp>
      <p:sp>
        <p:nvSpPr>
          <p:cNvPr id="77" name="Google Shape;77;p16"/>
          <p:cNvSpPr/>
          <p:nvPr/>
        </p:nvSpPr>
        <p:spPr>
          <a:xfrm>
            <a:off x="6433304" y="2870240"/>
            <a:ext cx="7318772"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Hangi temel unsurlar doluluk oranlarını doğrudan etkiliyor?</a:t>
            </a:r>
            <a:endParaRPr b="0" i="0" sz="1450" u="none" cap="none" strike="noStrike"/>
          </a:p>
        </p:txBody>
      </p:sp>
      <p:sp>
        <p:nvSpPr>
          <p:cNvPr id="78" name="Google Shape;78;p16"/>
          <p:cNvSpPr/>
          <p:nvPr/>
        </p:nvSpPr>
        <p:spPr>
          <a:xfrm>
            <a:off x="6151840" y="3577352"/>
            <a:ext cx="7813119" cy="1141095"/>
          </a:xfrm>
          <a:prstGeom prst="roundRect">
            <a:avLst>
              <a:gd fmla="val 9616"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 name="Google Shape;79;p16"/>
          <p:cNvPicPr preferRelativeResize="0"/>
          <p:nvPr/>
        </p:nvPicPr>
        <p:blipFill rotWithShape="1">
          <a:blip r:embed="rId4">
            <a:alphaModFix/>
          </a:blip>
          <a:srcRect b="0" l="0" r="0" t="0"/>
          <a:stretch/>
        </p:blipFill>
        <p:spPr>
          <a:xfrm>
            <a:off x="6128980" y="3577352"/>
            <a:ext cx="91440" cy="1141095"/>
          </a:xfrm>
          <a:prstGeom prst="rect">
            <a:avLst/>
          </a:prstGeom>
          <a:noFill/>
          <a:ln>
            <a:noFill/>
          </a:ln>
        </p:spPr>
      </p:pic>
      <p:sp>
        <p:nvSpPr>
          <p:cNvPr id="80" name="Google Shape;80;p16"/>
          <p:cNvSpPr/>
          <p:nvPr/>
        </p:nvSpPr>
        <p:spPr>
          <a:xfrm>
            <a:off x="6433304" y="3790236"/>
            <a:ext cx="3391733"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Oda Tipi Performans Farkları</a:t>
            </a:r>
            <a:endParaRPr b="0" i="0" sz="1850" u="none" cap="none" strike="noStrike"/>
          </a:p>
        </p:txBody>
      </p:sp>
      <p:sp>
        <p:nvSpPr>
          <p:cNvPr id="81" name="Google Shape;81;p16"/>
          <p:cNvSpPr/>
          <p:nvPr/>
        </p:nvSpPr>
        <p:spPr>
          <a:xfrm>
            <a:off x="6433304" y="4201358"/>
            <a:ext cx="7318772"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Farklı oda tipleri arasındaki performans ve talep dinamikleri nelerdir?</a:t>
            </a:r>
            <a:endParaRPr b="0" i="0" sz="1450" u="none" cap="none" strike="noStrike"/>
          </a:p>
        </p:txBody>
      </p:sp>
      <p:sp>
        <p:nvSpPr>
          <p:cNvPr id="82" name="Google Shape;82;p16"/>
          <p:cNvSpPr/>
          <p:nvPr/>
        </p:nvSpPr>
        <p:spPr>
          <a:xfrm>
            <a:off x="6151840" y="4908471"/>
            <a:ext cx="7813119" cy="1445300"/>
          </a:xfrm>
          <a:prstGeom prst="roundRect">
            <a:avLst>
              <a:gd fmla="val 7592"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3" name="Google Shape;83;p16"/>
          <p:cNvPicPr preferRelativeResize="0"/>
          <p:nvPr/>
        </p:nvPicPr>
        <p:blipFill rotWithShape="1">
          <a:blip r:embed="rId5">
            <a:alphaModFix/>
          </a:blip>
          <a:srcRect b="0" l="0" r="0" t="0"/>
          <a:stretch/>
        </p:blipFill>
        <p:spPr>
          <a:xfrm>
            <a:off x="6128980" y="4908471"/>
            <a:ext cx="91440" cy="1445300"/>
          </a:xfrm>
          <a:prstGeom prst="rect">
            <a:avLst/>
          </a:prstGeom>
          <a:noFill/>
          <a:ln>
            <a:noFill/>
          </a:ln>
        </p:spPr>
      </p:pic>
      <p:sp>
        <p:nvSpPr>
          <p:cNvPr id="84" name="Google Shape;84;p16"/>
          <p:cNvSpPr/>
          <p:nvPr/>
        </p:nvSpPr>
        <p:spPr>
          <a:xfrm>
            <a:off x="6433304" y="5121354"/>
            <a:ext cx="4088844"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Fiyat, Yorum ve Cevap Süresi Etkisi</a:t>
            </a:r>
            <a:endParaRPr b="0" i="0" sz="1850" u="none" cap="none" strike="noStrike"/>
          </a:p>
        </p:txBody>
      </p:sp>
      <p:sp>
        <p:nvSpPr>
          <p:cNvPr id="85" name="Google Shape;85;p16"/>
          <p:cNvSpPr/>
          <p:nvPr/>
        </p:nvSpPr>
        <p:spPr>
          <a:xfrm>
            <a:off x="6433304" y="5532477"/>
            <a:ext cx="7318772" cy="6084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Fiyatlandırma, misafir yorumları ve ev sahibi cevap süresi doluluk oranlarını nasıl şekillendiriyor?</a:t>
            </a:r>
            <a:endParaRPr b="0" i="0" sz="1450" u="none" cap="none" strike="noStrike"/>
          </a:p>
        </p:txBody>
      </p:sp>
      <p:sp>
        <p:nvSpPr>
          <p:cNvPr id="86" name="Google Shape;86;p16"/>
          <p:cNvSpPr/>
          <p:nvPr/>
        </p:nvSpPr>
        <p:spPr>
          <a:xfrm>
            <a:off x="6151840" y="6543794"/>
            <a:ext cx="7813119" cy="1141095"/>
          </a:xfrm>
          <a:prstGeom prst="roundRect">
            <a:avLst>
              <a:gd fmla="val 9616" name="adj"/>
            </a:avLst>
          </a:prstGeom>
          <a:solidFill>
            <a:srgbClr val="0D0A2C">
              <a:alpha val="94901"/>
            </a:srgbClr>
          </a:solidFill>
          <a:ln cap="flat" cmpd="sng" w="22850">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7" name="Google Shape;87;p16"/>
          <p:cNvPicPr preferRelativeResize="0"/>
          <p:nvPr/>
        </p:nvPicPr>
        <p:blipFill rotWithShape="1">
          <a:blip r:embed="rId4">
            <a:alphaModFix/>
          </a:blip>
          <a:srcRect b="0" l="0" r="0" t="0"/>
          <a:stretch/>
        </p:blipFill>
        <p:spPr>
          <a:xfrm>
            <a:off x="6128980" y="6543794"/>
            <a:ext cx="91440" cy="1141095"/>
          </a:xfrm>
          <a:prstGeom prst="rect">
            <a:avLst/>
          </a:prstGeom>
          <a:noFill/>
          <a:ln>
            <a:noFill/>
          </a:ln>
        </p:spPr>
      </p:pic>
      <p:sp>
        <p:nvSpPr>
          <p:cNvPr id="88" name="Google Shape;88;p16"/>
          <p:cNvSpPr/>
          <p:nvPr/>
        </p:nvSpPr>
        <p:spPr>
          <a:xfrm>
            <a:off x="6433304" y="6756678"/>
            <a:ext cx="3574971" cy="29706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CD7E5"/>
              </a:buClr>
              <a:buSzPts val="1850"/>
              <a:buFont typeface="Montserrat"/>
              <a:buNone/>
            </a:pPr>
            <a:r>
              <a:rPr b="0" i="0" lang="en-US" sz="1850" u="none" cap="none" strike="noStrike">
                <a:solidFill>
                  <a:srgbClr val="DCD7E5"/>
                </a:solidFill>
                <a:latin typeface="Montserrat"/>
                <a:ea typeface="Montserrat"/>
                <a:cs typeface="Montserrat"/>
                <a:sym typeface="Montserrat"/>
              </a:rPr>
              <a:t>Ev Sahibi Başarısı İçin Öneriler</a:t>
            </a:r>
            <a:endParaRPr b="0" i="0" sz="1850" u="none" cap="none" strike="noStrike"/>
          </a:p>
        </p:txBody>
      </p:sp>
      <p:sp>
        <p:nvSpPr>
          <p:cNvPr id="89" name="Google Shape;89;p16"/>
          <p:cNvSpPr/>
          <p:nvPr/>
        </p:nvSpPr>
        <p:spPr>
          <a:xfrm>
            <a:off x="6433304" y="7167801"/>
            <a:ext cx="7318772" cy="30420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Ev sahiplerinin başarılarını artırmak için hangi stratejiler uygulanabilir?</a:t>
            </a:r>
            <a:endParaRPr b="0" i="0" sz="1450" u="none" cap="none" strike="noStrike"/>
          </a:p>
        </p:txBody>
      </p:sp>
      <p:pic>
        <p:nvPicPr>
          <p:cNvPr id="90" name="Google Shape;90;p16"/>
          <p:cNvPicPr preferRelativeResize="0"/>
          <p:nvPr/>
        </p:nvPicPr>
        <p:blipFill>
          <a:blip r:embed="rId6">
            <a:alphaModFix/>
          </a:blip>
          <a:stretch>
            <a:fillRect/>
          </a:stretch>
        </p:blipFill>
        <p:spPr>
          <a:xfrm>
            <a:off x="12855575" y="7762250"/>
            <a:ext cx="1774825" cy="46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p:nvPr/>
        </p:nvSpPr>
        <p:spPr>
          <a:xfrm>
            <a:off x="447556" y="351592"/>
            <a:ext cx="3196828" cy="399574"/>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2F0F4"/>
              </a:buClr>
              <a:buSzPts val="2500"/>
              <a:buFont typeface="Montserrat"/>
              <a:buNone/>
            </a:pPr>
            <a:r>
              <a:rPr b="0" i="0" lang="en-US" sz="2500" u="none" cap="none" strike="noStrike">
                <a:solidFill>
                  <a:srgbClr val="F2F0F4"/>
                </a:solidFill>
                <a:latin typeface="Montserrat"/>
                <a:ea typeface="Montserrat"/>
                <a:cs typeface="Montserrat"/>
                <a:sym typeface="Montserrat"/>
              </a:rPr>
              <a:t>Veri Kaynaklarımız</a:t>
            </a:r>
            <a:endParaRPr b="0" i="0" sz="2500" u="none" cap="none" strike="noStrike"/>
          </a:p>
        </p:txBody>
      </p:sp>
      <p:sp>
        <p:nvSpPr>
          <p:cNvPr id="97" name="Google Shape;97;p17"/>
          <p:cNvSpPr/>
          <p:nvPr/>
        </p:nvSpPr>
        <p:spPr>
          <a:xfrm>
            <a:off x="447556" y="1006912"/>
            <a:ext cx="13735288" cy="20454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CD7E5"/>
              </a:buClr>
              <a:buSzPts val="1000"/>
              <a:buFont typeface="Heebo"/>
              <a:buNone/>
            </a:pPr>
            <a:r>
              <a:rPr b="0" i="0" lang="en-US" sz="1000" u="none" cap="none" strike="noStrike">
                <a:solidFill>
                  <a:srgbClr val="DCD7E5"/>
                </a:solidFill>
                <a:latin typeface="Heebo"/>
                <a:ea typeface="Heebo"/>
                <a:cs typeface="Heebo"/>
                <a:sym typeface="Heebo"/>
              </a:rPr>
              <a:t>Analizimiz, Airbnb'nin Paris pazarına ait iki temel veri seti üzerinde kurulmuştur. Bu tablolar BigQuery'de birleştirilerek kapsamlı bir analitik kaynak oluşturulmuştur.</a:t>
            </a:r>
            <a:endParaRPr b="0" i="0" sz="1000" u="none" cap="none" strike="noStrike"/>
          </a:p>
        </p:txBody>
      </p:sp>
      <p:sp>
        <p:nvSpPr>
          <p:cNvPr id="98" name="Google Shape;98;p17"/>
          <p:cNvSpPr/>
          <p:nvPr/>
        </p:nvSpPr>
        <p:spPr>
          <a:xfrm>
            <a:off x="447556" y="1483162"/>
            <a:ext cx="1968698" cy="239673"/>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F2F0F4"/>
              </a:buClr>
              <a:buSzPts val="1500"/>
              <a:buFont typeface="Montserrat"/>
              <a:buNone/>
            </a:pPr>
            <a:r>
              <a:rPr b="0" i="0" lang="en-US" sz="1500" u="none" cap="none" strike="noStrike">
                <a:solidFill>
                  <a:srgbClr val="F2F0F4"/>
                </a:solidFill>
                <a:latin typeface="Montserrat"/>
                <a:ea typeface="Montserrat"/>
                <a:cs typeface="Montserrat"/>
                <a:sym typeface="Montserrat"/>
              </a:rPr>
              <a:t>Listing (İlan) Tablosu</a:t>
            </a:r>
            <a:endParaRPr b="0" i="0" sz="1500" u="none" cap="none" strike="noStrike"/>
          </a:p>
        </p:txBody>
      </p:sp>
      <p:sp>
        <p:nvSpPr>
          <p:cNvPr id="99" name="Google Shape;99;p17"/>
          <p:cNvSpPr/>
          <p:nvPr/>
        </p:nvSpPr>
        <p:spPr>
          <a:xfrm>
            <a:off x="447556" y="1850708"/>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İlan kimliği (id)</a:t>
            </a:r>
            <a:endParaRPr b="0" i="0" sz="1000" u="none" cap="none" strike="noStrike"/>
          </a:p>
        </p:txBody>
      </p:sp>
      <p:sp>
        <p:nvSpPr>
          <p:cNvPr id="100" name="Google Shape;100;p17"/>
          <p:cNvSpPr/>
          <p:nvPr/>
        </p:nvSpPr>
        <p:spPr>
          <a:xfrm>
            <a:off x="447556" y="2099905"/>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Oda tipi (room_type)</a:t>
            </a:r>
            <a:endParaRPr b="0" i="0" sz="1000" u="none" cap="none" strike="noStrike"/>
          </a:p>
        </p:txBody>
      </p:sp>
      <p:sp>
        <p:nvSpPr>
          <p:cNvPr id="101" name="Google Shape;101;p17"/>
          <p:cNvSpPr/>
          <p:nvPr/>
        </p:nvSpPr>
        <p:spPr>
          <a:xfrm>
            <a:off x="447556" y="2349103"/>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Ev sahibinin cevap süresi (host_response_time)</a:t>
            </a:r>
            <a:endParaRPr b="0" i="0" sz="1000" u="none" cap="none" strike="noStrike"/>
          </a:p>
        </p:txBody>
      </p:sp>
      <p:sp>
        <p:nvSpPr>
          <p:cNvPr id="102" name="Google Shape;102;p17"/>
          <p:cNvSpPr/>
          <p:nvPr/>
        </p:nvSpPr>
        <p:spPr>
          <a:xfrm>
            <a:off x="447556" y="2598301"/>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Ortalama yorum puanı (review_scores_value)</a:t>
            </a:r>
            <a:endParaRPr b="0" i="0" sz="1000" u="none" cap="none" strike="noStrike"/>
          </a:p>
        </p:txBody>
      </p:sp>
      <p:pic>
        <p:nvPicPr>
          <p:cNvPr descr="preencoded.png" id="103" name="Google Shape;103;p17"/>
          <p:cNvPicPr preferRelativeResize="0"/>
          <p:nvPr/>
        </p:nvPicPr>
        <p:blipFill rotWithShape="1">
          <a:blip r:embed="rId3">
            <a:alphaModFix/>
          </a:blip>
          <a:srcRect b="0" l="0" r="0" t="0"/>
          <a:stretch/>
        </p:blipFill>
        <p:spPr>
          <a:xfrm>
            <a:off x="447550" y="3096700"/>
            <a:ext cx="5086577" cy="5086577"/>
          </a:xfrm>
          <a:prstGeom prst="rect">
            <a:avLst/>
          </a:prstGeom>
          <a:noFill/>
          <a:ln>
            <a:noFill/>
          </a:ln>
        </p:spPr>
      </p:pic>
      <p:sp>
        <p:nvSpPr>
          <p:cNvPr id="104" name="Google Shape;104;p17"/>
          <p:cNvSpPr/>
          <p:nvPr/>
        </p:nvSpPr>
        <p:spPr>
          <a:xfrm>
            <a:off x="7478792" y="1483162"/>
            <a:ext cx="2515553" cy="239673"/>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F2F0F4"/>
              </a:buClr>
              <a:buSzPts val="1500"/>
              <a:buFont typeface="Montserrat"/>
              <a:buNone/>
            </a:pPr>
            <a:r>
              <a:rPr b="0" i="0" lang="en-US" sz="1500" u="none" cap="none" strike="noStrike">
                <a:solidFill>
                  <a:srgbClr val="F2F0F4"/>
                </a:solidFill>
                <a:latin typeface="Montserrat"/>
                <a:ea typeface="Montserrat"/>
                <a:cs typeface="Montserrat"/>
                <a:sym typeface="Montserrat"/>
              </a:rPr>
              <a:t>Calendar (Takvim) Tablosu</a:t>
            </a:r>
            <a:endParaRPr b="0" i="0" sz="1500" u="none" cap="none" strike="noStrike"/>
          </a:p>
        </p:txBody>
      </p:sp>
      <p:sp>
        <p:nvSpPr>
          <p:cNvPr id="105" name="Google Shape;105;p17"/>
          <p:cNvSpPr/>
          <p:nvPr/>
        </p:nvSpPr>
        <p:spPr>
          <a:xfrm>
            <a:off x="7478792" y="1850708"/>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İlan kimliği (listing_id)</a:t>
            </a:r>
            <a:endParaRPr b="0" i="0" sz="1000" u="none" cap="none" strike="noStrike"/>
          </a:p>
        </p:txBody>
      </p:sp>
      <p:sp>
        <p:nvSpPr>
          <p:cNvPr id="106" name="Google Shape;106;p17"/>
          <p:cNvSpPr/>
          <p:nvPr/>
        </p:nvSpPr>
        <p:spPr>
          <a:xfrm>
            <a:off x="7478792" y="2099905"/>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Tarih (date)</a:t>
            </a:r>
            <a:endParaRPr b="0" i="0" sz="1000" u="none" cap="none" strike="noStrike"/>
          </a:p>
        </p:txBody>
      </p:sp>
      <p:sp>
        <p:nvSpPr>
          <p:cNvPr id="107" name="Google Shape;107;p17"/>
          <p:cNvSpPr/>
          <p:nvPr/>
        </p:nvSpPr>
        <p:spPr>
          <a:xfrm>
            <a:off x="7478792" y="2349103"/>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O gün uygun mu? (available)</a:t>
            </a:r>
            <a:endParaRPr b="0" i="0" sz="1000" u="none" cap="none" strike="noStrike"/>
          </a:p>
        </p:txBody>
      </p:sp>
      <p:sp>
        <p:nvSpPr>
          <p:cNvPr id="108" name="Google Shape;108;p17"/>
          <p:cNvSpPr/>
          <p:nvPr/>
        </p:nvSpPr>
        <p:spPr>
          <a:xfrm>
            <a:off x="7478792" y="2598301"/>
            <a:ext cx="6711672" cy="2045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DCD7E5"/>
              </a:buClr>
              <a:buSzPts val="1000"/>
              <a:buFont typeface="Heebo"/>
              <a:buChar char="•"/>
            </a:pPr>
            <a:r>
              <a:rPr b="0" i="0" lang="en-US" sz="1000" u="none" cap="none" strike="noStrike">
                <a:solidFill>
                  <a:srgbClr val="DCD7E5"/>
                </a:solidFill>
                <a:latin typeface="Heebo"/>
                <a:ea typeface="Heebo"/>
                <a:cs typeface="Heebo"/>
                <a:sym typeface="Heebo"/>
              </a:rPr>
              <a:t>Günlük fiyat (price)</a:t>
            </a:r>
            <a:endParaRPr b="0" i="0" sz="1000" u="none" cap="none" strike="noStrike"/>
          </a:p>
        </p:txBody>
      </p:sp>
      <p:pic>
        <p:nvPicPr>
          <p:cNvPr descr="preencoded.png" id="109" name="Google Shape;109;p17"/>
          <p:cNvPicPr preferRelativeResize="0"/>
          <p:nvPr/>
        </p:nvPicPr>
        <p:blipFill rotWithShape="1">
          <a:blip r:embed="rId4">
            <a:alphaModFix/>
          </a:blip>
          <a:srcRect b="0" l="0" r="0" t="0"/>
          <a:stretch/>
        </p:blipFill>
        <p:spPr>
          <a:xfrm>
            <a:off x="7722375" y="2918900"/>
            <a:ext cx="5086577" cy="5086577"/>
          </a:xfrm>
          <a:prstGeom prst="rect">
            <a:avLst/>
          </a:prstGeom>
          <a:noFill/>
          <a:ln>
            <a:noFill/>
          </a:ln>
        </p:spPr>
      </p:pic>
      <p:pic>
        <p:nvPicPr>
          <p:cNvPr id="110" name="Google Shape;110;p17"/>
          <p:cNvPicPr preferRelativeResize="0"/>
          <p:nvPr/>
        </p:nvPicPr>
        <p:blipFill>
          <a:blip r:embed="rId5">
            <a:alphaModFix/>
          </a:blip>
          <a:stretch>
            <a:fillRect/>
          </a:stretch>
        </p:blipFill>
        <p:spPr>
          <a:xfrm>
            <a:off x="12879750" y="7293600"/>
            <a:ext cx="1750650" cy="811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p:nvPr/>
        </p:nvSpPr>
        <p:spPr>
          <a:xfrm>
            <a:off x="737160" y="453156"/>
            <a:ext cx="7423500" cy="658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2F0F4"/>
              </a:buClr>
              <a:buSzPts val="4100"/>
              <a:buFont typeface="Montserrat"/>
              <a:buNone/>
            </a:pPr>
            <a:r>
              <a:rPr b="0" i="0" lang="en-US" sz="4100" u="none" cap="none" strike="noStrike">
                <a:solidFill>
                  <a:srgbClr val="F2F0F4"/>
                </a:solidFill>
                <a:latin typeface="Montserrat"/>
                <a:ea typeface="Montserrat"/>
                <a:cs typeface="Montserrat"/>
                <a:sym typeface="Montserrat"/>
              </a:rPr>
              <a:t>Metodolojimiz: Analiz Adımları</a:t>
            </a:r>
            <a:endParaRPr b="0" i="0" sz="4100" u="none" cap="none" strike="noStrike"/>
          </a:p>
        </p:txBody>
      </p:sp>
      <p:sp>
        <p:nvSpPr>
          <p:cNvPr id="117" name="Google Shape;117;p18"/>
          <p:cNvSpPr/>
          <p:nvPr/>
        </p:nvSpPr>
        <p:spPr>
          <a:xfrm>
            <a:off x="737235" y="1834277"/>
            <a:ext cx="13155930" cy="3369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Analiz sürecimiz, ham veriden anlamlı içgörüler elde etmeye yönelik yapılandırılmış adımlardan oluşmaktadır.</a:t>
            </a:r>
            <a:endParaRPr b="0" i="0" sz="1650" u="none" cap="none" strike="noStrike"/>
          </a:p>
        </p:txBody>
      </p:sp>
      <p:sp>
        <p:nvSpPr>
          <p:cNvPr id="118" name="Google Shape;118;p18"/>
          <p:cNvSpPr/>
          <p:nvPr/>
        </p:nvSpPr>
        <p:spPr>
          <a:xfrm>
            <a:off x="737188" y="2408144"/>
            <a:ext cx="988800" cy="486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01</a:t>
            </a:r>
            <a:endParaRPr b="0" i="0" sz="1650" u="none" cap="none" strike="noStrike"/>
          </a:p>
        </p:txBody>
      </p:sp>
      <p:pic>
        <p:nvPicPr>
          <p:cNvPr descr="preencoded.png" id="119" name="Google Shape;119;p18"/>
          <p:cNvPicPr preferRelativeResize="0"/>
          <p:nvPr/>
        </p:nvPicPr>
        <p:blipFill rotWithShape="1">
          <a:blip r:embed="rId3">
            <a:alphaModFix/>
          </a:blip>
          <a:srcRect b="0" l="0" r="0" t="0"/>
          <a:stretch/>
        </p:blipFill>
        <p:spPr>
          <a:xfrm>
            <a:off x="737235" y="2743200"/>
            <a:ext cx="6472595" cy="22860"/>
          </a:xfrm>
          <a:prstGeom prst="rect">
            <a:avLst/>
          </a:prstGeom>
          <a:noFill/>
          <a:ln>
            <a:noFill/>
          </a:ln>
        </p:spPr>
      </p:pic>
      <p:sp>
        <p:nvSpPr>
          <p:cNvPr id="120" name="Google Shape;120;p18"/>
          <p:cNvSpPr/>
          <p:nvPr/>
        </p:nvSpPr>
        <p:spPr>
          <a:xfrm>
            <a:off x="737235" y="2894171"/>
            <a:ext cx="2632948" cy="32897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Veri Şeması Keşfi</a:t>
            </a:r>
            <a:endParaRPr b="0" i="0" sz="2050" u="none" cap="none" strike="noStrike"/>
          </a:p>
        </p:txBody>
      </p:sp>
      <p:sp>
        <p:nvSpPr>
          <p:cNvPr id="121" name="Google Shape;121;p18"/>
          <p:cNvSpPr/>
          <p:nvPr/>
        </p:nvSpPr>
        <p:spPr>
          <a:xfrm>
            <a:off x="737235" y="3349466"/>
            <a:ext cx="6472595" cy="3369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Mevcut veri yapısını ve ilişkilerini detaylı bir şekilde inceledik.</a:t>
            </a:r>
            <a:endParaRPr b="0" i="0" sz="1650" u="none" cap="none" strike="noStrike"/>
          </a:p>
        </p:txBody>
      </p:sp>
      <p:sp>
        <p:nvSpPr>
          <p:cNvPr id="122" name="Google Shape;122;p18"/>
          <p:cNvSpPr/>
          <p:nvPr/>
        </p:nvSpPr>
        <p:spPr>
          <a:xfrm>
            <a:off x="7420444" y="2408151"/>
            <a:ext cx="1597800" cy="263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02</a:t>
            </a:r>
            <a:endParaRPr b="0" i="0" sz="1650" u="none" cap="none" strike="noStrike"/>
          </a:p>
        </p:txBody>
      </p:sp>
      <p:pic>
        <p:nvPicPr>
          <p:cNvPr descr="preencoded.png" id="123" name="Google Shape;123;p18"/>
          <p:cNvPicPr preferRelativeResize="0"/>
          <p:nvPr/>
        </p:nvPicPr>
        <p:blipFill rotWithShape="1">
          <a:blip r:embed="rId3">
            <a:alphaModFix/>
          </a:blip>
          <a:srcRect b="0" l="0" r="0" t="0"/>
          <a:stretch/>
        </p:blipFill>
        <p:spPr>
          <a:xfrm>
            <a:off x="7420451" y="2743200"/>
            <a:ext cx="6472714" cy="22860"/>
          </a:xfrm>
          <a:prstGeom prst="rect">
            <a:avLst/>
          </a:prstGeom>
          <a:noFill/>
          <a:ln>
            <a:noFill/>
          </a:ln>
        </p:spPr>
      </p:pic>
      <p:sp>
        <p:nvSpPr>
          <p:cNvPr id="124" name="Google Shape;124;p18"/>
          <p:cNvSpPr/>
          <p:nvPr/>
        </p:nvSpPr>
        <p:spPr>
          <a:xfrm>
            <a:off x="7420449" y="2894175"/>
            <a:ext cx="4918800" cy="329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Tabloların Kopyalanması</a:t>
            </a:r>
            <a:endParaRPr b="0" i="0" sz="2050" u="none" cap="none" strike="noStrike"/>
          </a:p>
        </p:txBody>
      </p:sp>
      <p:sp>
        <p:nvSpPr>
          <p:cNvPr id="125" name="Google Shape;125;p18"/>
          <p:cNvSpPr/>
          <p:nvPr/>
        </p:nvSpPr>
        <p:spPr>
          <a:xfrm>
            <a:off x="7420451" y="3349466"/>
            <a:ext cx="6472714" cy="3369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Analiz için gerekli tabloları BigQuery projemize kopyaladık.</a:t>
            </a:r>
            <a:endParaRPr b="0" i="0" sz="1650" u="none" cap="none" strike="noStrike"/>
          </a:p>
        </p:txBody>
      </p:sp>
      <p:sp>
        <p:nvSpPr>
          <p:cNvPr id="126" name="Google Shape;126;p18"/>
          <p:cNvSpPr/>
          <p:nvPr/>
        </p:nvSpPr>
        <p:spPr>
          <a:xfrm>
            <a:off x="737159" y="4054897"/>
            <a:ext cx="1597800" cy="336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03</a:t>
            </a:r>
            <a:endParaRPr b="0" i="0" sz="1650" u="none" cap="none" strike="noStrike"/>
          </a:p>
        </p:txBody>
      </p:sp>
      <p:pic>
        <p:nvPicPr>
          <p:cNvPr descr="preencoded.png" id="127" name="Google Shape;127;p18"/>
          <p:cNvPicPr preferRelativeResize="0"/>
          <p:nvPr/>
        </p:nvPicPr>
        <p:blipFill rotWithShape="1">
          <a:blip r:embed="rId3">
            <a:alphaModFix/>
          </a:blip>
          <a:srcRect b="0" l="0" r="0" t="0"/>
          <a:stretch/>
        </p:blipFill>
        <p:spPr>
          <a:xfrm>
            <a:off x="737235" y="4368879"/>
            <a:ext cx="6472595" cy="22860"/>
          </a:xfrm>
          <a:prstGeom prst="rect">
            <a:avLst/>
          </a:prstGeom>
          <a:noFill/>
          <a:ln>
            <a:noFill/>
          </a:ln>
        </p:spPr>
      </p:pic>
      <p:sp>
        <p:nvSpPr>
          <p:cNvPr id="128" name="Google Shape;128;p18"/>
          <p:cNvSpPr/>
          <p:nvPr/>
        </p:nvSpPr>
        <p:spPr>
          <a:xfrm>
            <a:off x="737221" y="4540925"/>
            <a:ext cx="5303700" cy="329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Listing &amp; Calendar JOIN İşlemi</a:t>
            </a:r>
            <a:endParaRPr b="0" i="0" sz="2050" u="none" cap="none" strike="noStrike"/>
          </a:p>
        </p:txBody>
      </p:sp>
      <p:sp>
        <p:nvSpPr>
          <p:cNvPr id="129" name="Google Shape;129;p18"/>
          <p:cNvSpPr/>
          <p:nvPr/>
        </p:nvSpPr>
        <p:spPr>
          <a:xfrm>
            <a:off x="737235" y="4996220"/>
            <a:ext cx="6472595" cy="3369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İki ana veri setini birleştirerek kapsamlı bir görünüm elde ettik.</a:t>
            </a:r>
            <a:endParaRPr b="0" i="0" sz="1650" u="none" cap="none" strike="noStrike"/>
          </a:p>
        </p:txBody>
      </p:sp>
      <p:sp>
        <p:nvSpPr>
          <p:cNvPr id="130" name="Google Shape;130;p18"/>
          <p:cNvSpPr/>
          <p:nvPr/>
        </p:nvSpPr>
        <p:spPr>
          <a:xfrm>
            <a:off x="7420446" y="4054904"/>
            <a:ext cx="988800" cy="14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04</a:t>
            </a:r>
            <a:endParaRPr b="0" i="0" sz="1650" u="none" cap="none" strike="noStrike"/>
          </a:p>
        </p:txBody>
      </p:sp>
      <p:pic>
        <p:nvPicPr>
          <p:cNvPr descr="preencoded.png" id="131" name="Google Shape;131;p18"/>
          <p:cNvPicPr preferRelativeResize="0"/>
          <p:nvPr/>
        </p:nvPicPr>
        <p:blipFill rotWithShape="1">
          <a:blip r:embed="rId3">
            <a:alphaModFix/>
          </a:blip>
          <a:srcRect b="0" l="0" r="0" t="0"/>
          <a:stretch/>
        </p:blipFill>
        <p:spPr>
          <a:xfrm>
            <a:off x="7420451" y="4368879"/>
            <a:ext cx="6472714" cy="22860"/>
          </a:xfrm>
          <a:prstGeom prst="rect">
            <a:avLst/>
          </a:prstGeom>
          <a:noFill/>
          <a:ln>
            <a:noFill/>
          </a:ln>
        </p:spPr>
      </p:pic>
      <p:sp>
        <p:nvSpPr>
          <p:cNvPr id="132" name="Google Shape;132;p18"/>
          <p:cNvSpPr/>
          <p:nvPr/>
        </p:nvSpPr>
        <p:spPr>
          <a:xfrm>
            <a:off x="7420450" y="4540925"/>
            <a:ext cx="6049800" cy="329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Performans KPI'larının Hesaplanması</a:t>
            </a:r>
            <a:endParaRPr b="0" i="0" sz="2050" u="none" cap="none" strike="noStrike"/>
          </a:p>
        </p:txBody>
      </p:sp>
      <p:sp>
        <p:nvSpPr>
          <p:cNvPr id="133" name="Google Shape;133;p18"/>
          <p:cNvSpPr/>
          <p:nvPr/>
        </p:nvSpPr>
        <p:spPr>
          <a:xfrm>
            <a:off x="7420451" y="4996220"/>
            <a:ext cx="6472714" cy="336947"/>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Anahtar performans göstergelerini (KPI'lar) titizlikle hesapladık.</a:t>
            </a:r>
            <a:endParaRPr b="0" i="0" sz="1650" u="none" cap="none" strike="noStrike"/>
          </a:p>
        </p:txBody>
      </p:sp>
      <p:sp>
        <p:nvSpPr>
          <p:cNvPr id="134" name="Google Shape;134;p18"/>
          <p:cNvSpPr/>
          <p:nvPr/>
        </p:nvSpPr>
        <p:spPr>
          <a:xfrm>
            <a:off x="737195" y="5701673"/>
            <a:ext cx="832200" cy="263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05</a:t>
            </a:r>
            <a:endParaRPr b="0" i="0" sz="1650" u="none" cap="none" strike="noStrike"/>
          </a:p>
        </p:txBody>
      </p:sp>
      <p:pic>
        <p:nvPicPr>
          <p:cNvPr descr="preencoded.png" id="135" name="Google Shape;135;p18"/>
          <p:cNvPicPr preferRelativeResize="0"/>
          <p:nvPr/>
        </p:nvPicPr>
        <p:blipFill rotWithShape="1">
          <a:blip r:embed="rId3">
            <a:alphaModFix/>
          </a:blip>
          <a:srcRect b="0" l="0" r="0" t="0"/>
          <a:stretch/>
        </p:blipFill>
        <p:spPr>
          <a:xfrm>
            <a:off x="737235" y="5994678"/>
            <a:ext cx="6472595" cy="22860"/>
          </a:xfrm>
          <a:prstGeom prst="rect">
            <a:avLst/>
          </a:prstGeom>
          <a:noFill/>
          <a:ln>
            <a:noFill/>
          </a:ln>
        </p:spPr>
      </p:pic>
      <p:sp>
        <p:nvSpPr>
          <p:cNvPr id="136" name="Google Shape;136;p18"/>
          <p:cNvSpPr/>
          <p:nvPr/>
        </p:nvSpPr>
        <p:spPr>
          <a:xfrm>
            <a:off x="737223" y="6187675"/>
            <a:ext cx="6121500" cy="329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Looker Studio Dashboard Oluşturulması</a:t>
            </a:r>
            <a:endParaRPr b="0" i="0" sz="2050" u="none" cap="none" strike="noStrike"/>
          </a:p>
        </p:txBody>
      </p:sp>
      <p:sp>
        <p:nvSpPr>
          <p:cNvPr id="137" name="Google Shape;137;p18"/>
          <p:cNvSpPr/>
          <p:nvPr/>
        </p:nvSpPr>
        <p:spPr>
          <a:xfrm>
            <a:off x="737235" y="6642973"/>
            <a:ext cx="6472595" cy="67389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Bulguları görselleştirmek ve etkileşimli bir rapor sunmak için bir dashboard tasarladık.</a:t>
            </a:r>
            <a:endParaRPr b="0" i="0" sz="1650" u="none" cap="none" strike="noStrike"/>
          </a:p>
        </p:txBody>
      </p:sp>
      <p:sp>
        <p:nvSpPr>
          <p:cNvPr id="138" name="Google Shape;138;p18"/>
          <p:cNvSpPr/>
          <p:nvPr/>
        </p:nvSpPr>
        <p:spPr>
          <a:xfrm>
            <a:off x="7420446" y="5701673"/>
            <a:ext cx="988800" cy="14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Montserrat"/>
              <a:buNone/>
            </a:pPr>
            <a:r>
              <a:rPr b="0" i="0" lang="en-US" sz="1650" u="none" cap="none" strike="noStrike">
                <a:solidFill>
                  <a:srgbClr val="DCD7E5"/>
                </a:solidFill>
                <a:latin typeface="Montserrat"/>
                <a:ea typeface="Montserrat"/>
                <a:cs typeface="Montserrat"/>
                <a:sym typeface="Montserrat"/>
              </a:rPr>
              <a:t>06</a:t>
            </a:r>
            <a:endParaRPr b="0" i="0" sz="1650" u="none" cap="none" strike="noStrike"/>
          </a:p>
        </p:txBody>
      </p:sp>
      <p:pic>
        <p:nvPicPr>
          <p:cNvPr descr="preencoded.png" id="139" name="Google Shape;139;p18"/>
          <p:cNvPicPr preferRelativeResize="0"/>
          <p:nvPr/>
        </p:nvPicPr>
        <p:blipFill rotWithShape="1">
          <a:blip r:embed="rId3">
            <a:alphaModFix/>
          </a:blip>
          <a:srcRect b="0" l="0" r="0" t="0"/>
          <a:stretch/>
        </p:blipFill>
        <p:spPr>
          <a:xfrm>
            <a:off x="7420451" y="5994678"/>
            <a:ext cx="6472714" cy="22860"/>
          </a:xfrm>
          <a:prstGeom prst="rect">
            <a:avLst/>
          </a:prstGeom>
          <a:noFill/>
          <a:ln>
            <a:noFill/>
          </a:ln>
        </p:spPr>
      </p:pic>
      <p:sp>
        <p:nvSpPr>
          <p:cNvPr id="140" name="Google Shape;140;p18"/>
          <p:cNvSpPr/>
          <p:nvPr/>
        </p:nvSpPr>
        <p:spPr>
          <a:xfrm>
            <a:off x="7420450" y="6030775"/>
            <a:ext cx="4048800" cy="486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Bulguların Yorumlanması</a:t>
            </a:r>
            <a:endParaRPr b="0" i="0" sz="2050" u="none" cap="none" strike="noStrike"/>
          </a:p>
        </p:txBody>
      </p:sp>
      <p:sp>
        <p:nvSpPr>
          <p:cNvPr id="141" name="Google Shape;141;p18"/>
          <p:cNvSpPr/>
          <p:nvPr/>
        </p:nvSpPr>
        <p:spPr>
          <a:xfrm>
            <a:off x="7420451" y="6642973"/>
            <a:ext cx="6472714" cy="67389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CD7E5"/>
              </a:buClr>
              <a:buSzPts val="1650"/>
              <a:buFont typeface="Heebo"/>
              <a:buNone/>
            </a:pPr>
            <a:r>
              <a:rPr b="0" i="0" lang="en-US" sz="1650" u="none" cap="none" strike="noStrike">
                <a:solidFill>
                  <a:srgbClr val="DCD7E5"/>
                </a:solidFill>
                <a:latin typeface="Heebo"/>
                <a:ea typeface="Heebo"/>
                <a:cs typeface="Heebo"/>
                <a:sym typeface="Heebo"/>
              </a:rPr>
              <a:t>Elde edilen verileri analiz ederek anlamlı içgörüler ve öneriler geliştirdik.</a:t>
            </a:r>
            <a:endParaRPr b="0" i="0" sz="1650" u="none" cap="none" strike="noStrike"/>
          </a:p>
        </p:txBody>
      </p:sp>
      <p:pic>
        <p:nvPicPr>
          <p:cNvPr id="142" name="Google Shape;142;p18"/>
          <p:cNvPicPr preferRelativeResize="0"/>
          <p:nvPr/>
        </p:nvPicPr>
        <p:blipFill>
          <a:blip r:embed="rId4">
            <a:alphaModFix/>
          </a:blip>
          <a:stretch>
            <a:fillRect/>
          </a:stretch>
        </p:blipFill>
        <p:spPr>
          <a:xfrm>
            <a:off x="12850375" y="7316875"/>
            <a:ext cx="1693008" cy="80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19"/>
          <p:cNvPicPr preferRelativeResize="0"/>
          <p:nvPr/>
        </p:nvPicPr>
        <p:blipFill rotWithShape="1">
          <a:blip r:embed="rId3">
            <a:alphaModFix/>
          </a:blip>
          <a:srcRect b="0" l="0" r="0" t="0"/>
          <a:stretch/>
        </p:blipFill>
        <p:spPr>
          <a:xfrm>
            <a:off x="9144000" y="0"/>
            <a:ext cx="5486400" cy="8231029"/>
          </a:xfrm>
          <a:prstGeom prst="rect">
            <a:avLst/>
          </a:prstGeom>
          <a:noFill/>
          <a:ln>
            <a:noFill/>
          </a:ln>
        </p:spPr>
      </p:pic>
      <p:sp>
        <p:nvSpPr>
          <p:cNvPr id="149" name="Google Shape;149;p19"/>
          <p:cNvSpPr/>
          <p:nvPr/>
        </p:nvSpPr>
        <p:spPr>
          <a:xfrm>
            <a:off x="663416" y="521256"/>
            <a:ext cx="7817168" cy="118491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2F0F4"/>
              </a:buClr>
              <a:buSzPts val="3700"/>
              <a:buFont typeface="Montserrat"/>
              <a:buNone/>
            </a:pPr>
            <a:r>
              <a:rPr b="0" i="0" lang="en-US" sz="3700" u="none" cap="none" strike="noStrike">
                <a:solidFill>
                  <a:srgbClr val="F2F0F4"/>
                </a:solidFill>
                <a:latin typeface="Montserrat"/>
                <a:ea typeface="Montserrat"/>
                <a:cs typeface="Montserrat"/>
                <a:sym typeface="Montserrat"/>
              </a:rPr>
              <a:t>Hesaplanan Anahtar Performans Göstergeleri (KPI'lar)</a:t>
            </a:r>
            <a:endParaRPr b="0" i="0" sz="3700" u="none" cap="none" strike="noStrike"/>
          </a:p>
        </p:txBody>
      </p:sp>
      <p:sp>
        <p:nvSpPr>
          <p:cNvPr id="150" name="Google Shape;150;p19"/>
          <p:cNvSpPr/>
          <p:nvPr/>
        </p:nvSpPr>
        <p:spPr>
          <a:xfrm>
            <a:off x="663416" y="1990487"/>
            <a:ext cx="7817168" cy="606504"/>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Bu metrikler, misafirlerin rezervasyon kararlarını doğrudan etkileyen faktörleri anlamamızı sağlamaktadır.</a:t>
            </a:r>
            <a:endParaRPr b="0" i="0" sz="1450" u="none" cap="none" strike="noStrike"/>
          </a:p>
        </p:txBody>
      </p:sp>
      <p:sp>
        <p:nvSpPr>
          <p:cNvPr id="151" name="Google Shape;151;p19"/>
          <p:cNvSpPr/>
          <p:nvPr/>
        </p:nvSpPr>
        <p:spPr>
          <a:xfrm>
            <a:off x="663416" y="2999780"/>
            <a:ext cx="2843570" cy="3554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200"/>
              <a:buFont typeface="Montserrat"/>
              <a:buNone/>
            </a:pPr>
            <a:r>
              <a:rPr b="0" i="0" lang="en-US" sz="2200" u="none" cap="none" strike="noStrike">
                <a:solidFill>
                  <a:srgbClr val="F2F0F4"/>
                </a:solidFill>
                <a:latin typeface="Montserrat"/>
                <a:ea typeface="Montserrat"/>
                <a:cs typeface="Montserrat"/>
                <a:sym typeface="Montserrat"/>
              </a:rPr>
              <a:t>KPI Listesi</a:t>
            </a:r>
            <a:endParaRPr b="0" i="0" sz="2200" u="none" cap="none" strike="noStrike"/>
          </a:p>
        </p:txBody>
      </p:sp>
      <p:sp>
        <p:nvSpPr>
          <p:cNvPr id="152" name="Google Shape;152;p19"/>
          <p:cNvSpPr/>
          <p:nvPr/>
        </p:nvSpPr>
        <p:spPr>
          <a:xfrm>
            <a:off x="663416" y="3544729"/>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Doluluk Oranı</a:t>
            </a:r>
            <a:endParaRPr b="0" i="0" sz="1450" u="none" cap="none" strike="noStrike"/>
          </a:p>
        </p:txBody>
      </p:sp>
      <p:sp>
        <p:nvSpPr>
          <p:cNvPr id="153" name="Google Shape;153;p19"/>
          <p:cNvSpPr/>
          <p:nvPr/>
        </p:nvSpPr>
        <p:spPr>
          <a:xfrm>
            <a:off x="663416" y="3914299"/>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Dolu Gün Ortalama Fiyatı</a:t>
            </a:r>
            <a:endParaRPr b="0" i="0" sz="1450" u="none" cap="none" strike="noStrike"/>
          </a:p>
        </p:txBody>
      </p:sp>
      <p:sp>
        <p:nvSpPr>
          <p:cNvPr id="154" name="Google Shape;154;p19"/>
          <p:cNvSpPr/>
          <p:nvPr/>
        </p:nvSpPr>
        <p:spPr>
          <a:xfrm>
            <a:off x="663416" y="4283869"/>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Genel Ortalama Fiyat</a:t>
            </a:r>
            <a:endParaRPr b="0" i="0" sz="1450" u="none" cap="none" strike="noStrike"/>
          </a:p>
        </p:txBody>
      </p:sp>
      <p:sp>
        <p:nvSpPr>
          <p:cNvPr id="155" name="Google Shape;155;p19"/>
          <p:cNvSpPr/>
          <p:nvPr/>
        </p:nvSpPr>
        <p:spPr>
          <a:xfrm>
            <a:off x="663416" y="4653439"/>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Ortalama Yorum Puanı</a:t>
            </a:r>
            <a:endParaRPr b="0" i="0" sz="1450" u="none" cap="none" strike="noStrike"/>
          </a:p>
        </p:txBody>
      </p:sp>
      <p:sp>
        <p:nvSpPr>
          <p:cNvPr id="156" name="Google Shape;156;p19"/>
          <p:cNvSpPr/>
          <p:nvPr/>
        </p:nvSpPr>
        <p:spPr>
          <a:xfrm>
            <a:off x="663416" y="5023009"/>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Ev Sahibi Cevap Süresi (gün)</a:t>
            </a:r>
            <a:endParaRPr b="0" i="0" sz="1450" u="none" cap="none" strike="noStrike"/>
          </a:p>
        </p:txBody>
      </p:sp>
      <p:sp>
        <p:nvSpPr>
          <p:cNvPr id="157" name="Google Shape;157;p19"/>
          <p:cNvSpPr/>
          <p:nvPr/>
        </p:nvSpPr>
        <p:spPr>
          <a:xfrm>
            <a:off x="4810839" y="2999780"/>
            <a:ext cx="3677364" cy="7108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200"/>
              <a:buFont typeface="Montserrat"/>
              <a:buNone/>
            </a:pPr>
            <a:r>
              <a:rPr b="0" i="0" lang="en-US" sz="2200" u="none" cap="none" strike="noStrike">
                <a:solidFill>
                  <a:srgbClr val="F2F0F4"/>
                </a:solidFill>
                <a:latin typeface="Montserrat"/>
                <a:ea typeface="Montserrat"/>
                <a:cs typeface="Montserrat"/>
                <a:sym typeface="Montserrat"/>
              </a:rPr>
              <a:t>Bu KPI'lar Neden Önemli?</a:t>
            </a:r>
            <a:endParaRPr b="0" i="0" sz="2200" u="none" cap="none" strike="noStrike"/>
          </a:p>
        </p:txBody>
      </p:sp>
      <p:sp>
        <p:nvSpPr>
          <p:cNvPr id="158" name="Google Shape;158;p19"/>
          <p:cNvSpPr/>
          <p:nvPr/>
        </p:nvSpPr>
        <p:spPr>
          <a:xfrm>
            <a:off x="4810839" y="3900130"/>
            <a:ext cx="3677364" cy="606504"/>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450" u="none" cap="none" strike="noStrike">
                <a:solidFill>
                  <a:srgbClr val="DCD7E5"/>
                </a:solidFill>
                <a:latin typeface="Heebo"/>
                <a:ea typeface="Heebo"/>
                <a:cs typeface="Heebo"/>
                <a:sym typeface="Heebo"/>
              </a:rPr>
              <a:t>Misafirlerin karar alma sürecini şekillendiren temel etkenler:</a:t>
            </a:r>
            <a:endParaRPr b="0" i="0" sz="1450" u="none" cap="none" strike="noStrike"/>
          </a:p>
        </p:txBody>
      </p:sp>
      <p:sp>
        <p:nvSpPr>
          <p:cNvPr id="159" name="Google Shape;159;p19"/>
          <p:cNvSpPr/>
          <p:nvPr/>
        </p:nvSpPr>
        <p:spPr>
          <a:xfrm>
            <a:off x="4810839" y="4677251"/>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Fiyat rekabetçiliği</a:t>
            </a:r>
            <a:endParaRPr b="0" i="0" sz="1450" u="none" cap="none" strike="noStrike"/>
          </a:p>
        </p:txBody>
      </p:sp>
      <p:sp>
        <p:nvSpPr>
          <p:cNvPr id="160" name="Google Shape;160;p19"/>
          <p:cNvSpPr/>
          <p:nvPr/>
        </p:nvSpPr>
        <p:spPr>
          <a:xfrm>
            <a:off x="4810839" y="5046821"/>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Ev sahibi iletişim hızı</a:t>
            </a:r>
            <a:endParaRPr b="0" i="0" sz="1450" u="none" cap="none" strike="noStrike"/>
          </a:p>
        </p:txBody>
      </p:sp>
      <p:sp>
        <p:nvSpPr>
          <p:cNvPr id="161" name="Google Shape;161;p19"/>
          <p:cNvSpPr/>
          <p:nvPr/>
        </p:nvSpPr>
        <p:spPr>
          <a:xfrm>
            <a:off x="4810839" y="5416391"/>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Misafir memnuniyeti ve yorum kalitesi</a:t>
            </a:r>
            <a:endParaRPr b="0" i="0" sz="1450" u="none" cap="none" strike="noStrike"/>
          </a:p>
        </p:txBody>
      </p:sp>
      <p:sp>
        <p:nvSpPr>
          <p:cNvPr id="162" name="Google Shape;162;p19"/>
          <p:cNvSpPr/>
          <p:nvPr/>
        </p:nvSpPr>
        <p:spPr>
          <a:xfrm>
            <a:off x="4810839" y="5785961"/>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Konaklama birimi tipi</a:t>
            </a:r>
            <a:endParaRPr b="0" i="0" sz="1450" u="none" cap="none" strike="noStrike"/>
          </a:p>
        </p:txBody>
      </p:sp>
      <p:sp>
        <p:nvSpPr>
          <p:cNvPr id="163" name="Google Shape;163;p19"/>
          <p:cNvSpPr/>
          <p:nvPr/>
        </p:nvSpPr>
        <p:spPr>
          <a:xfrm>
            <a:off x="4810839" y="6155531"/>
            <a:ext cx="3677364"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DCD7E5"/>
              </a:buClr>
              <a:buSzPts val="1450"/>
              <a:buFont typeface="Heebo"/>
              <a:buChar char="•"/>
            </a:pPr>
            <a:r>
              <a:rPr b="0" i="0" lang="en-US" sz="1450" u="none" cap="none" strike="noStrike">
                <a:solidFill>
                  <a:srgbClr val="DCD7E5"/>
                </a:solidFill>
                <a:latin typeface="Heebo"/>
                <a:ea typeface="Heebo"/>
                <a:cs typeface="Heebo"/>
                <a:sym typeface="Heebo"/>
              </a:rPr>
              <a:t>Dolu ve boş günlerin dağılımı</a:t>
            </a:r>
            <a:endParaRPr b="0" i="0" sz="1450" u="none" cap="none" strike="noStrike"/>
          </a:p>
        </p:txBody>
      </p:sp>
      <p:sp>
        <p:nvSpPr>
          <p:cNvPr id="164" name="Google Shape;164;p19"/>
          <p:cNvSpPr/>
          <p:nvPr/>
        </p:nvSpPr>
        <p:spPr>
          <a:xfrm>
            <a:off x="4810839" y="6629400"/>
            <a:ext cx="3677364" cy="90975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t/>
            </a:r>
            <a:endParaRPr b="0" i="0" sz="14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p:nvPr/>
        </p:nvSpPr>
        <p:spPr>
          <a:xfrm>
            <a:off x="689015" y="541377"/>
            <a:ext cx="8382238" cy="615196"/>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2F0F4"/>
              </a:buClr>
              <a:buSzPts val="3850"/>
              <a:buFont typeface="Montserrat"/>
              <a:buNone/>
            </a:pPr>
            <a:r>
              <a:rPr b="0" i="0" lang="en-US" sz="3850" u="none" cap="none" strike="noStrike">
                <a:solidFill>
                  <a:srgbClr val="F2F0F4"/>
                </a:solidFill>
                <a:latin typeface="Montserrat"/>
                <a:ea typeface="Montserrat"/>
                <a:cs typeface="Montserrat"/>
                <a:sym typeface="Montserrat"/>
              </a:rPr>
              <a:t>Oda Tipine Göre Ortalama Fiyatlar</a:t>
            </a:r>
            <a:endParaRPr b="0" i="0" sz="3850" u="none" cap="none" strike="noStrike"/>
          </a:p>
        </p:txBody>
      </p:sp>
      <p:sp>
        <p:nvSpPr>
          <p:cNvPr id="171" name="Google Shape;171;p20"/>
          <p:cNvSpPr/>
          <p:nvPr/>
        </p:nvSpPr>
        <p:spPr>
          <a:xfrm>
            <a:off x="689015" y="1550194"/>
            <a:ext cx="13252371" cy="31480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DCD7E5"/>
              </a:buClr>
              <a:buSzPts val="1550"/>
              <a:buFont typeface="Heebo"/>
              <a:buNone/>
            </a:pPr>
            <a:r>
              <a:rPr b="0" i="0" lang="en-US" sz="1550" u="none" cap="none" strike="noStrike">
                <a:solidFill>
                  <a:srgbClr val="DCD7E5"/>
                </a:solidFill>
                <a:latin typeface="Heebo"/>
                <a:ea typeface="Heebo"/>
                <a:cs typeface="Heebo"/>
                <a:sym typeface="Heebo"/>
              </a:rPr>
              <a:t>Fiyat dağılımı, Paris pazarındaki konaklama tiplerine göre misafir tercihlerini ve pazar yapısını ortaya koymaktadır.</a:t>
            </a:r>
            <a:endParaRPr b="0" i="0" sz="1550" u="none" cap="none" strike="noStrike"/>
          </a:p>
        </p:txBody>
      </p:sp>
      <p:pic>
        <p:nvPicPr>
          <p:cNvPr descr="preencoded.png" id="172" name="Google Shape;172;p20"/>
          <p:cNvPicPr preferRelativeResize="0"/>
          <p:nvPr/>
        </p:nvPicPr>
        <p:blipFill rotWithShape="1">
          <a:blip r:embed="rId3">
            <a:alphaModFix/>
          </a:blip>
          <a:srcRect b="0" l="0" r="0" t="0"/>
          <a:stretch/>
        </p:blipFill>
        <p:spPr>
          <a:xfrm>
            <a:off x="689015" y="2086451"/>
            <a:ext cx="5599748" cy="2920127"/>
          </a:xfrm>
          <a:prstGeom prst="rect">
            <a:avLst/>
          </a:prstGeom>
          <a:noFill/>
          <a:ln>
            <a:noFill/>
          </a:ln>
        </p:spPr>
      </p:pic>
      <p:sp>
        <p:nvSpPr>
          <p:cNvPr id="173" name="Google Shape;173;p20"/>
          <p:cNvSpPr/>
          <p:nvPr/>
        </p:nvSpPr>
        <p:spPr>
          <a:xfrm>
            <a:off x="984290" y="5449491"/>
            <a:ext cx="12957096" cy="31480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DCD7E5"/>
              </a:buClr>
              <a:buSzPts val="1550"/>
              <a:buFont typeface="Heebo"/>
              <a:buNone/>
            </a:pPr>
            <a:r>
              <a:rPr b="0" i="0" lang="en-US" sz="1500" u="none" cap="none" strike="noStrike">
                <a:solidFill>
                  <a:srgbClr val="DCD7E5"/>
                </a:solidFill>
                <a:latin typeface="Heebo"/>
                <a:ea typeface="Heebo"/>
                <a:cs typeface="Heebo"/>
                <a:sym typeface="Heebo"/>
              </a:rPr>
              <a:t>Pazar Yorumu</a:t>
            </a:r>
            <a:endParaRPr b="0" i="0" sz="1500" u="none" cap="none" strike="noStrike"/>
          </a:p>
        </p:txBody>
      </p:sp>
      <p:sp>
        <p:nvSpPr>
          <p:cNvPr id="174" name="Google Shape;174;p20"/>
          <p:cNvSpPr/>
          <p:nvPr/>
        </p:nvSpPr>
        <p:spPr>
          <a:xfrm>
            <a:off x="984290" y="5985748"/>
            <a:ext cx="12957096" cy="755809"/>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200">
                <a:solidFill>
                  <a:schemeClr val="lt1"/>
                </a:solidFill>
              </a:rPr>
              <a:t>Bu grafik, Paris kısa dönem kiralama pazarında </a:t>
            </a:r>
            <a:r>
              <a:rPr b="1" lang="en-US" sz="1200">
                <a:solidFill>
                  <a:schemeClr val="lt1"/>
                </a:solidFill>
              </a:rPr>
              <a:t>premium konaklama seçeneklerine yönelik güçlü talebi</a:t>
            </a:r>
            <a:r>
              <a:rPr lang="en-US" sz="1200">
                <a:solidFill>
                  <a:schemeClr val="lt1"/>
                </a:solidFill>
              </a:rPr>
              <a:t> göstermektedir. </a:t>
            </a:r>
            <a:r>
              <a:rPr b="1" lang="en-US" sz="1200">
                <a:solidFill>
                  <a:schemeClr val="lt1"/>
                </a:solidFill>
              </a:rPr>
              <a:t>Entire Home/Apartment</a:t>
            </a:r>
            <a:r>
              <a:rPr lang="en-US" sz="1200">
                <a:solidFill>
                  <a:schemeClr val="lt1"/>
                </a:solidFill>
              </a:rPr>
              <a:t> segmenti, </a:t>
            </a:r>
            <a:r>
              <a:rPr b="1" lang="en-US" sz="1200">
                <a:solidFill>
                  <a:schemeClr val="lt1"/>
                </a:solidFill>
              </a:rPr>
              <a:t>165 €</a:t>
            </a:r>
            <a:r>
              <a:rPr lang="en-US" sz="1200">
                <a:solidFill>
                  <a:schemeClr val="lt1"/>
                </a:solidFill>
              </a:rPr>
              <a:t> ortalama fiyatı ve yüksek tercih edilme oranıyla diğer oda tiplerinin açık biçimde önündedir. Buna karşılık </a:t>
            </a:r>
            <a:r>
              <a:rPr b="1" lang="en-US" sz="1200">
                <a:solidFill>
                  <a:schemeClr val="lt1"/>
                </a:solidFill>
              </a:rPr>
              <a:t>Private Room (87 €)</a:t>
            </a:r>
            <a:r>
              <a:rPr lang="en-US" sz="1200">
                <a:solidFill>
                  <a:schemeClr val="lt1"/>
                </a:solidFill>
              </a:rPr>
              <a:t> ve </a:t>
            </a:r>
            <a:r>
              <a:rPr b="1" lang="en-US" sz="1200">
                <a:solidFill>
                  <a:schemeClr val="lt1"/>
                </a:solidFill>
              </a:rPr>
              <a:t>Shared Room (41 €)</a:t>
            </a:r>
            <a:r>
              <a:rPr lang="en-US" sz="1200">
                <a:solidFill>
                  <a:schemeClr val="lt1"/>
                </a:solidFill>
              </a:rPr>
              <a:t> daha düşük fiyatlarına rağmen benzer talebi yakalayamamaktadır. Bu durum, misafirlerin </a:t>
            </a:r>
            <a:r>
              <a:rPr b="1" lang="en-US" sz="1200">
                <a:solidFill>
                  <a:schemeClr val="lt1"/>
                </a:solidFill>
              </a:rPr>
              <a:t>mahremiyet ve tam donanımlı yaşam alanı</a:t>
            </a:r>
            <a:r>
              <a:rPr lang="en-US" sz="1200">
                <a:solidFill>
                  <a:schemeClr val="lt1"/>
                </a:solidFill>
              </a:rPr>
              <a:t> sunan birimler için daha yüksek ödeme yapmaya istekli olduğunu ortaya koymaktadır.</a:t>
            </a:r>
            <a:endParaRPr sz="1200">
              <a:solidFill>
                <a:schemeClr val="lt1"/>
              </a:solidFill>
            </a:endParaRPr>
          </a:p>
          <a:p>
            <a:pPr indent="0" lvl="0" marL="0" marR="0" rtl="0" algn="l">
              <a:lnSpc>
                <a:spcPct val="162500"/>
              </a:lnSpc>
              <a:spcBef>
                <a:spcPts val="1200"/>
              </a:spcBef>
              <a:spcAft>
                <a:spcPts val="0"/>
              </a:spcAft>
              <a:buClr>
                <a:srgbClr val="DCD7E5"/>
              </a:buClr>
              <a:buSzPts val="1200"/>
              <a:buFont typeface="Heebo"/>
              <a:buNone/>
            </a:pPr>
            <a:r>
              <a:t/>
            </a:r>
            <a:endParaRPr b="1" sz="1200">
              <a:solidFill>
                <a:srgbClr val="DCD7E5"/>
              </a:solidFill>
              <a:latin typeface="Heebo"/>
              <a:ea typeface="Heebo"/>
              <a:cs typeface="Heebo"/>
              <a:sym typeface="Heebo"/>
            </a:endParaRPr>
          </a:p>
        </p:txBody>
      </p:sp>
      <p:sp>
        <p:nvSpPr>
          <p:cNvPr id="175" name="Google Shape;175;p20"/>
          <p:cNvSpPr/>
          <p:nvPr/>
        </p:nvSpPr>
        <p:spPr>
          <a:xfrm>
            <a:off x="984290" y="6963013"/>
            <a:ext cx="12957096" cy="50387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200"/>
              <a:buFont typeface="Heebo"/>
              <a:buNone/>
            </a:pPr>
            <a:r>
              <a:rPr b="1" i="0" lang="en-US" sz="1500" u="none" cap="none" strike="noStrike">
                <a:solidFill>
                  <a:srgbClr val="DCD7E5"/>
                </a:solidFill>
                <a:latin typeface="Heebo"/>
                <a:ea typeface="Heebo"/>
                <a:cs typeface="Heebo"/>
                <a:sym typeface="Heebo"/>
              </a:rPr>
              <a:t>Öneri</a:t>
            </a:r>
            <a:endParaRPr b="1" i="0" sz="1500" u="none" cap="none" strike="noStrike">
              <a:solidFill>
                <a:srgbClr val="DCD7E5"/>
              </a:solidFill>
              <a:latin typeface="Heebo"/>
              <a:ea typeface="Heebo"/>
              <a:cs typeface="Heebo"/>
              <a:sym typeface="Heebo"/>
            </a:endParaRPr>
          </a:p>
          <a:p>
            <a:pPr indent="0" lvl="0" marL="0" marR="0" rtl="0" algn="l">
              <a:lnSpc>
                <a:spcPct val="162500"/>
              </a:lnSpc>
              <a:spcBef>
                <a:spcPts val="0"/>
              </a:spcBef>
              <a:spcAft>
                <a:spcPts val="0"/>
              </a:spcAft>
              <a:buClr>
                <a:srgbClr val="DCD7E5"/>
              </a:buClr>
              <a:buSzPts val="1200"/>
              <a:buFont typeface="Heebo"/>
              <a:buNone/>
            </a:pPr>
            <a:r>
              <a:rPr b="0" i="1" lang="en-US" sz="1200" u="none" cap="none" strike="noStrike">
                <a:solidFill>
                  <a:srgbClr val="DCD7E5"/>
                </a:solidFill>
                <a:latin typeface="Heebo"/>
                <a:ea typeface="Heebo"/>
                <a:cs typeface="Heebo"/>
                <a:sym typeface="Heebo"/>
              </a:rPr>
              <a:t>Premium segmentteki ev sahiplerine fiyat optimizasyonu ve görünürlük artırıcı destekler sunularak gelir potansiyeli daha da yükseltilebilir.</a:t>
            </a:r>
            <a:endParaRPr b="0" i="0" sz="1200" u="none" cap="none" strike="noStrike"/>
          </a:p>
        </p:txBody>
      </p:sp>
      <p:sp>
        <p:nvSpPr>
          <p:cNvPr id="176" name="Google Shape;176;p20"/>
          <p:cNvSpPr/>
          <p:nvPr/>
        </p:nvSpPr>
        <p:spPr>
          <a:xfrm>
            <a:off x="689015" y="5228034"/>
            <a:ext cx="22860" cy="2460308"/>
          </a:xfrm>
          <a:prstGeom prst="rect">
            <a:avLst/>
          </a:prstGeom>
          <a:solidFill>
            <a:srgbClr val="481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0"/>
          <p:cNvPicPr preferRelativeResize="0"/>
          <p:nvPr/>
        </p:nvPicPr>
        <p:blipFill>
          <a:blip r:embed="rId4">
            <a:alphaModFix/>
          </a:blip>
          <a:stretch>
            <a:fillRect/>
          </a:stretch>
        </p:blipFill>
        <p:spPr>
          <a:xfrm>
            <a:off x="12687326" y="7272375"/>
            <a:ext cx="1844100" cy="95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p:nvPr/>
        </p:nvSpPr>
        <p:spPr>
          <a:xfrm>
            <a:off x="653653" y="513517"/>
            <a:ext cx="7135297" cy="583644"/>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F2F0F4"/>
              </a:buClr>
              <a:buSzPts val="3650"/>
              <a:buFont typeface="Montserrat"/>
              <a:buNone/>
            </a:pPr>
            <a:r>
              <a:rPr b="0" i="0" lang="en-US" sz="3650" u="none" cap="none" strike="noStrike">
                <a:solidFill>
                  <a:srgbClr val="F2F0F4"/>
                </a:solidFill>
                <a:latin typeface="Montserrat"/>
                <a:ea typeface="Montserrat"/>
                <a:cs typeface="Montserrat"/>
                <a:sym typeface="Montserrat"/>
              </a:rPr>
              <a:t>Oda Tipine Göre Doluluk Oranı</a:t>
            </a:r>
            <a:endParaRPr b="0" i="0" sz="3650" u="none" cap="none" strike="noStrike"/>
          </a:p>
        </p:txBody>
      </p:sp>
      <p:sp>
        <p:nvSpPr>
          <p:cNvPr id="184" name="Google Shape;184;p21"/>
          <p:cNvSpPr/>
          <p:nvPr/>
        </p:nvSpPr>
        <p:spPr>
          <a:xfrm>
            <a:off x="653653" y="1470660"/>
            <a:ext cx="13323094" cy="29884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u="none" cap="none" strike="noStrike">
                <a:solidFill>
                  <a:srgbClr val="DCD7E5"/>
                </a:solidFill>
                <a:latin typeface="Heebo"/>
                <a:ea typeface="Heebo"/>
                <a:cs typeface="Heebo"/>
                <a:sym typeface="Heebo"/>
              </a:rPr>
              <a:t>Fiyat dağılımı beklendiği gibi olsa da, doluluk oranları ile birleştiğinde pazarın daha çarpıcı bir resmini sunar.</a:t>
            </a:r>
            <a:endParaRPr b="0" i="0" u="none" cap="none" strike="noStrike"/>
          </a:p>
        </p:txBody>
      </p:sp>
      <p:pic>
        <p:nvPicPr>
          <p:cNvPr descr="preencoded.png" id="185" name="Google Shape;185;p21"/>
          <p:cNvPicPr preferRelativeResize="0"/>
          <p:nvPr/>
        </p:nvPicPr>
        <p:blipFill rotWithShape="1">
          <a:blip r:embed="rId3">
            <a:alphaModFix/>
          </a:blip>
          <a:srcRect b="0" l="0" r="0" t="0"/>
          <a:stretch/>
        </p:blipFill>
        <p:spPr>
          <a:xfrm>
            <a:off x="653653" y="1979533"/>
            <a:ext cx="4959787" cy="3195757"/>
          </a:xfrm>
          <a:prstGeom prst="rect">
            <a:avLst/>
          </a:prstGeom>
          <a:noFill/>
          <a:ln>
            <a:noFill/>
          </a:ln>
        </p:spPr>
      </p:pic>
      <p:sp>
        <p:nvSpPr>
          <p:cNvPr id="186" name="Google Shape;186;p21"/>
          <p:cNvSpPr/>
          <p:nvPr/>
        </p:nvSpPr>
        <p:spPr>
          <a:xfrm>
            <a:off x="933807" y="5385317"/>
            <a:ext cx="13042800" cy="2988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DCD7E5"/>
              </a:buClr>
              <a:buSzPts val="1450"/>
              <a:buFont typeface="Heebo"/>
              <a:buNone/>
            </a:pPr>
            <a:r>
              <a:rPr b="0" i="0" lang="en-US" sz="1500" u="none" cap="none" strike="noStrike">
                <a:solidFill>
                  <a:srgbClr val="DCD7E5"/>
                </a:solidFill>
                <a:latin typeface="Heebo"/>
                <a:ea typeface="Heebo"/>
                <a:cs typeface="Heebo"/>
                <a:sym typeface="Heebo"/>
              </a:rPr>
              <a:t>Bulgular ve Yorum</a:t>
            </a:r>
            <a:endParaRPr b="0" i="0" sz="1500" u="none" cap="none" strike="noStrike"/>
          </a:p>
        </p:txBody>
      </p:sp>
      <p:sp>
        <p:nvSpPr>
          <p:cNvPr id="187" name="Google Shape;187;p21"/>
          <p:cNvSpPr/>
          <p:nvPr/>
        </p:nvSpPr>
        <p:spPr>
          <a:xfrm>
            <a:off x="933807" y="5894753"/>
            <a:ext cx="13042800" cy="71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DCD7E5"/>
              </a:buClr>
              <a:buSzPts val="1150"/>
              <a:buFont typeface="Heebo"/>
              <a:buNone/>
            </a:pPr>
            <a:r>
              <a:rPr lang="en-US" sz="1200">
                <a:solidFill>
                  <a:schemeClr val="lt1"/>
                </a:solidFill>
              </a:rPr>
              <a:t>Airbnb verileri, </a:t>
            </a:r>
            <a:r>
              <a:rPr b="1" lang="en-US" sz="1200">
                <a:solidFill>
                  <a:schemeClr val="lt1"/>
                </a:solidFill>
              </a:rPr>
              <a:t>Entire Home/Apartment</a:t>
            </a:r>
            <a:r>
              <a:rPr lang="en-US" sz="1200">
                <a:solidFill>
                  <a:schemeClr val="lt1"/>
                </a:solidFill>
              </a:rPr>
              <a:t> kategorisinin </a:t>
            </a:r>
            <a:r>
              <a:rPr b="1" lang="en-US" sz="1200">
                <a:solidFill>
                  <a:schemeClr val="lt1"/>
                </a:solidFill>
              </a:rPr>
              <a:t>%79.16</a:t>
            </a:r>
            <a:r>
              <a:rPr lang="en-US" sz="1200">
                <a:solidFill>
                  <a:schemeClr val="lt1"/>
                </a:solidFill>
              </a:rPr>
              <a:t> ile en yüksek doluluğa sahip olduğunu ve misafirlerin mahremiyet ile tam konfor için daha yüksek fiyat ödemeye istekli olduğunu göstermektedir. </a:t>
            </a:r>
            <a:r>
              <a:rPr b="1" lang="en-US" sz="1200">
                <a:solidFill>
                  <a:schemeClr val="lt1"/>
                </a:solidFill>
              </a:rPr>
              <a:t>Private Room</a:t>
            </a:r>
            <a:r>
              <a:rPr lang="en-US" sz="1200">
                <a:solidFill>
                  <a:schemeClr val="lt1"/>
                </a:solidFill>
              </a:rPr>
              <a:t> segmenti </a:t>
            </a:r>
            <a:r>
              <a:rPr b="1" lang="en-US" sz="1200">
                <a:solidFill>
                  <a:schemeClr val="lt1"/>
                </a:solidFill>
              </a:rPr>
              <a:t>%72.22</a:t>
            </a:r>
            <a:r>
              <a:rPr lang="en-US" sz="1200">
                <a:solidFill>
                  <a:schemeClr val="lt1"/>
                </a:solidFill>
              </a:rPr>
              <a:t> ile güçlü bir talep alırken, </a:t>
            </a:r>
            <a:r>
              <a:rPr b="1" lang="en-US" sz="1200">
                <a:solidFill>
                  <a:schemeClr val="lt1"/>
                </a:solidFill>
              </a:rPr>
              <a:t>Shared Room</a:t>
            </a:r>
            <a:r>
              <a:rPr lang="en-US" sz="1200">
                <a:solidFill>
                  <a:schemeClr val="lt1"/>
                </a:solidFill>
              </a:rPr>
              <a:t> kategorisinin </a:t>
            </a:r>
            <a:r>
              <a:rPr b="1" lang="en-US" sz="1200">
                <a:solidFill>
                  <a:schemeClr val="lt1"/>
                </a:solidFill>
              </a:rPr>
              <a:t>%40.97</a:t>
            </a:r>
            <a:r>
              <a:rPr lang="en-US" sz="1200">
                <a:solidFill>
                  <a:schemeClr val="lt1"/>
                </a:solidFill>
              </a:rPr>
              <a:t> gibi düşük bir dolulukla geride kalması, ortak alanlı konaklamalara yönelik talebin sınırlı olduğunu ortaya koymaktadır.</a:t>
            </a:r>
            <a:endParaRPr b="0" i="0" sz="1200" u="none" cap="none" strike="noStrike">
              <a:solidFill>
                <a:schemeClr val="lt1"/>
              </a:solidFill>
            </a:endParaRPr>
          </a:p>
        </p:txBody>
      </p:sp>
      <p:sp>
        <p:nvSpPr>
          <p:cNvPr id="188" name="Google Shape;188;p21"/>
          <p:cNvSpPr/>
          <p:nvPr/>
        </p:nvSpPr>
        <p:spPr>
          <a:xfrm>
            <a:off x="933807" y="7031399"/>
            <a:ext cx="13042800" cy="4782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DCD7E5"/>
              </a:buClr>
              <a:buSzPts val="1150"/>
              <a:buFont typeface="Heebo"/>
              <a:buNone/>
            </a:pPr>
            <a:r>
              <a:rPr b="1" i="0" lang="en-US" sz="1500" u="none" cap="none" strike="noStrike">
                <a:solidFill>
                  <a:srgbClr val="DCD7E5"/>
                </a:solidFill>
                <a:latin typeface="Heebo"/>
                <a:ea typeface="Heebo"/>
                <a:cs typeface="Heebo"/>
                <a:sym typeface="Heebo"/>
              </a:rPr>
              <a:t>Öneri</a:t>
            </a:r>
            <a:endParaRPr b="1" sz="1500">
              <a:solidFill>
                <a:srgbClr val="DCD7E5"/>
              </a:solidFill>
              <a:latin typeface="Heebo"/>
              <a:ea typeface="Heebo"/>
              <a:cs typeface="Heebo"/>
              <a:sym typeface="Heebo"/>
            </a:endParaRPr>
          </a:p>
          <a:p>
            <a:pPr indent="0" lvl="0" marL="0" marR="0" rtl="0" algn="l">
              <a:lnSpc>
                <a:spcPct val="160869"/>
              </a:lnSpc>
              <a:spcBef>
                <a:spcPts val="0"/>
              </a:spcBef>
              <a:spcAft>
                <a:spcPts val="0"/>
              </a:spcAft>
              <a:buClr>
                <a:srgbClr val="DCD7E5"/>
              </a:buClr>
              <a:buSzPts val="1150"/>
              <a:buFont typeface="Heebo"/>
              <a:buNone/>
            </a:pPr>
            <a:r>
              <a:rPr b="0" i="1" lang="en-US" sz="1200" u="none" cap="none" strike="noStrike">
                <a:solidFill>
                  <a:srgbClr val="DCD7E5"/>
                </a:solidFill>
                <a:latin typeface="Heebo"/>
                <a:ea typeface="Heebo"/>
                <a:cs typeface="Heebo"/>
                <a:sym typeface="Heebo"/>
              </a:rPr>
              <a:t>Shared Room ev sahipleri için kalite iyileştirme ve konum/deneyim odaklı değer artırma stratejileri önerilebilir.</a:t>
            </a:r>
            <a:endParaRPr b="0" i="0" sz="1200" u="none" cap="none" strike="noStrike"/>
          </a:p>
        </p:txBody>
      </p:sp>
      <p:sp>
        <p:nvSpPr>
          <p:cNvPr id="189" name="Google Shape;189;p21"/>
          <p:cNvSpPr/>
          <p:nvPr/>
        </p:nvSpPr>
        <p:spPr>
          <a:xfrm>
            <a:off x="653653" y="5540666"/>
            <a:ext cx="22800" cy="2334300"/>
          </a:xfrm>
          <a:prstGeom prst="rect">
            <a:avLst/>
          </a:prstGeom>
          <a:solidFill>
            <a:srgbClr val="481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1"/>
          <p:cNvPicPr preferRelativeResize="0"/>
          <p:nvPr/>
        </p:nvPicPr>
        <p:blipFill>
          <a:blip r:embed="rId4">
            <a:alphaModFix/>
          </a:blip>
          <a:stretch>
            <a:fillRect/>
          </a:stretch>
        </p:blipFill>
        <p:spPr>
          <a:xfrm>
            <a:off x="12528552" y="7398800"/>
            <a:ext cx="2101850" cy="83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p:nvPr/>
        </p:nvSpPr>
        <p:spPr>
          <a:xfrm>
            <a:off x="574834" y="583049"/>
            <a:ext cx="13480733" cy="10265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3200"/>
              <a:buFont typeface="Montserrat"/>
              <a:buNone/>
            </a:pPr>
            <a:r>
              <a:rPr b="0" i="0" lang="en-US" sz="3200" u="none" cap="none" strike="noStrike">
                <a:solidFill>
                  <a:srgbClr val="F2F0F4"/>
                </a:solidFill>
                <a:latin typeface="Montserrat"/>
                <a:ea typeface="Montserrat"/>
                <a:cs typeface="Montserrat"/>
                <a:sym typeface="Montserrat"/>
              </a:rPr>
              <a:t>Fiyat &amp; Doluluk Oranlarının Kesişimi: Oda Tiplerine Göre Pazar Davranışı</a:t>
            </a:r>
            <a:endParaRPr b="0" i="0" sz="3200" u="none" cap="none" strike="noStrike"/>
          </a:p>
        </p:txBody>
      </p:sp>
      <p:sp>
        <p:nvSpPr>
          <p:cNvPr id="197" name="Google Shape;197;p22"/>
          <p:cNvSpPr/>
          <p:nvPr/>
        </p:nvSpPr>
        <p:spPr>
          <a:xfrm>
            <a:off x="574834" y="1938099"/>
            <a:ext cx="13480733" cy="26289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DCD7E5"/>
              </a:buClr>
              <a:buSzPts val="1250"/>
              <a:buFont typeface="Heebo"/>
              <a:buNone/>
            </a:pPr>
            <a:r>
              <a:rPr b="0" i="0" lang="en-US" sz="1250" u="none" cap="none" strike="noStrike">
                <a:solidFill>
                  <a:srgbClr val="DCD7E5"/>
                </a:solidFill>
                <a:latin typeface="Heebo"/>
                <a:ea typeface="Heebo"/>
                <a:cs typeface="Heebo"/>
                <a:sym typeface="Heebo"/>
              </a:rPr>
              <a:t>Paris Airbnb pazarında oda tiplerinin ortalama fiyatları ile doluluk oranlarını birlikte incelediğimizde, misafir tercihlerinin fiyat–değer algısı ile güçlü bir ilişki gösterdiği görülmektedir.</a:t>
            </a:r>
            <a:endParaRPr b="0" i="0" sz="1250" u="none" cap="none" strike="noStrike"/>
          </a:p>
        </p:txBody>
      </p:sp>
      <p:pic>
        <p:nvPicPr>
          <p:cNvPr descr="preencoded.png" id="198" name="Google Shape;198;p22"/>
          <p:cNvPicPr preferRelativeResize="0"/>
          <p:nvPr/>
        </p:nvPicPr>
        <p:blipFill rotWithShape="1">
          <a:blip r:embed="rId3">
            <a:alphaModFix/>
          </a:blip>
          <a:srcRect b="0" l="0" r="0" t="0"/>
          <a:stretch/>
        </p:blipFill>
        <p:spPr>
          <a:xfrm>
            <a:off x="4354324" y="2602825"/>
            <a:ext cx="5674520" cy="2840100"/>
          </a:xfrm>
          <a:prstGeom prst="rect">
            <a:avLst/>
          </a:prstGeom>
          <a:noFill/>
          <a:ln>
            <a:noFill/>
          </a:ln>
        </p:spPr>
      </p:pic>
      <p:sp>
        <p:nvSpPr>
          <p:cNvPr id="199" name="Google Shape;199;p22"/>
          <p:cNvSpPr/>
          <p:nvPr/>
        </p:nvSpPr>
        <p:spPr>
          <a:xfrm>
            <a:off x="4232550" y="3707428"/>
            <a:ext cx="927300" cy="630900"/>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DCD7E5"/>
              </a:buClr>
              <a:buSzPts val="1350"/>
              <a:buFont typeface="Montserrat"/>
              <a:buNone/>
            </a:pPr>
            <a:r>
              <a:rPr b="0" i="0" lang="en-US" sz="1350" u="none" cap="none" strike="noStrike">
                <a:solidFill>
                  <a:srgbClr val="DCD7E5"/>
                </a:solidFill>
                <a:latin typeface="Montserrat"/>
                <a:ea typeface="Montserrat"/>
                <a:cs typeface="Montserrat"/>
                <a:sym typeface="Montserrat"/>
              </a:rPr>
              <a:t>Düşük Fiyat</a:t>
            </a:r>
            <a:endParaRPr b="0" i="0" sz="1350" u="none" cap="none" strike="noStrike"/>
          </a:p>
        </p:txBody>
      </p:sp>
      <p:sp>
        <p:nvSpPr>
          <p:cNvPr id="200" name="Google Shape;200;p22"/>
          <p:cNvSpPr/>
          <p:nvPr/>
        </p:nvSpPr>
        <p:spPr>
          <a:xfrm>
            <a:off x="6760338" y="5126745"/>
            <a:ext cx="1109700" cy="552300"/>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DCD7E5"/>
              </a:buClr>
              <a:buSzPts val="1350"/>
              <a:buFont typeface="Montserrat"/>
              <a:buNone/>
            </a:pPr>
            <a:r>
              <a:rPr b="0" i="0" lang="en-US" sz="1350" u="none" cap="none" strike="noStrike">
                <a:solidFill>
                  <a:srgbClr val="DCD7E5"/>
                </a:solidFill>
                <a:latin typeface="Montserrat"/>
                <a:ea typeface="Montserrat"/>
                <a:cs typeface="Montserrat"/>
                <a:sym typeface="Montserrat"/>
              </a:rPr>
              <a:t>Düşük Doluluk</a:t>
            </a:r>
            <a:endParaRPr b="0" i="0" sz="1350" u="none" cap="none" strike="noStrike"/>
          </a:p>
        </p:txBody>
      </p:sp>
      <p:sp>
        <p:nvSpPr>
          <p:cNvPr id="201" name="Google Shape;201;p22"/>
          <p:cNvSpPr/>
          <p:nvPr/>
        </p:nvSpPr>
        <p:spPr>
          <a:xfrm>
            <a:off x="8980075" y="3699802"/>
            <a:ext cx="927000" cy="422100"/>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DCD7E5"/>
              </a:buClr>
              <a:buSzPts val="1350"/>
              <a:buFont typeface="Montserrat"/>
              <a:buNone/>
            </a:pPr>
            <a:r>
              <a:rPr b="0" i="0" lang="en-US" sz="1350" u="none" cap="none" strike="noStrike">
                <a:solidFill>
                  <a:srgbClr val="DCD7E5"/>
                </a:solidFill>
                <a:latin typeface="Montserrat"/>
                <a:ea typeface="Montserrat"/>
                <a:cs typeface="Montserrat"/>
                <a:sym typeface="Montserrat"/>
              </a:rPr>
              <a:t>Yüksek Fiyat</a:t>
            </a:r>
            <a:endParaRPr b="0" i="0" sz="1350" u="none" cap="none" strike="noStrike"/>
          </a:p>
        </p:txBody>
      </p:sp>
      <p:sp>
        <p:nvSpPr>
          <p:cNvPr id="202" name="Google Shape;202;p22"/>
          <p:cNvSpPr/>
          <p:nvPr/>
        </p:nvSpPr>
        <p:spPr>
          <a:xfrm>
            <a:off x="6636738" y="2355110"/>
            <a:ext cx="1109700" cy="422100"/>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DCD7E5"/>
              </a:buClr>
              <a:buSzPts val="1350"/>
              <a:buFont typeface="Montserrat"/>
              <a:buNone/>
            </a:pPr>
            <a:r>
              <a:rPr b="0" i="0" lang="en-US" sz="1350" u="none" cap="none" strike="noStrike">
                <a:solidFill>
                  <a:srgbClr val="DCD7E5"/>
                </a:solidFill>
                <a:latin typeface="Montserrat"/>
                <a:ea typeface="Montserrat"/>
                <a:cs typeface="Montserrat"/>
                <a:sym typeface="Montserrat"/>
              </a:rPr>
              <a:t>Yüksek Doluluk</a:t>
            </a:r>
            <a:endParaRPr b="0" i="0" sz="1350" u="none" cap="none" strike="noStrike"/>
          </a:p>
        </p:txBody>
      </p:sp>
      <p:sp>
        <p:nvSpPr>
          <p:cNvPr id="203" name="Google Shape;203;p22"/>
          <p:cNvSpPr/>
          <p:nvPr/>
        </p:nvSpPr>
        <p:spPr>
          <a:xfrm>
            <a:off x="5159850" y="4537138"/>
            <a:ext cx="1723800" cy="4221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DCD7E5"/>
              </a:buClr>
              <a:buSzPts val="1050"/>
              <a:buFont typeface="Heebo"/>
              <a:buNone/>
            </a:pPr>
            <a:r>
              <a:rPr b="0" i="0" lang="en-US" sz="1050" u="none" cap="none" strike="noStrike">
                <a:solidFill>
                  <a:srgbClr val="DCD7E5"/>
                </a:solidFill>
                <a:latin typeface="Heebo"/>
                <a:ea typeface="Heebo"/>
                <a:cs typeface="Heebo"/>
                <a:sym typeface="Heebo"/>
              </a:rPr>
              <a:t>Shared Room — Ortalama €96.13, %40.97</a:t>
            </a:r>
            <a:endParaRPr b="0" i="0" sz="1050" u="none" cap="none" strike="noStrike"/>
          </a:p>
        </p:txBody>
      </p:sp>
      <p:sp>
        <p:nvSpPr>
          <p:cNvPr id="204" name="Google Shape;204;p22"/>
          <p:cNvSpPr/>
          <p:nvPr/>
        </p:nvSpPr>
        <p:spPr>
          <a:xfrm>
            <a:off x="7055800" y="4492188"/>
            <a:ext cx="2427300" cy="2628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DCD7E5"/>
              </a:buClr>
              <a:buSzPts val="1050"/>
              <a:buFont typeface="Heebo"/>
              <a:buNone/>
            </a:pPr>
            <a:r>
              <a:rPr b="0" i="0" lang="en-US" sz="1050" u="none" cap="none" strike="noStrike">
                <a:solidFill>
                  <a:srgbClr val="DCD7E5"/>
                </a:solidFill>
                <a:latin typeface="Heebo"/>
                <a:ea typeface="Heebo"/>
                <a:cs typeface="Heebo"/>
                <a:sym typeface="Heebo"/>
              </a:rPr>
              <a:t>Bu segmente giren oda tipi yok</a:t>
            </a:r>
            <a:endParaRPr b="0" i="0" sz="1050" u="none" cap="none" strike="noStrike"/>
          </a:p>
        </p:txBody>
      </p:sp>
      <p:sp>
        <p:nvSpPr>
          <p:cNvPr id="205" name="Google Shape;205;p22"/>
          <p:cNvSpPr/>
          <p:nvPr/>
        </p:nvSpPr>
        <p:spPr>
          <a:xfrm>
            <a:off x="7213150" y="3502338"/>
            <a:ext cx="2112600" cy="4221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DCD7E5"/>
              </a:buClr>
              <a:buSzPts val="1050"/>
              <a:buFont typeface="Heebo"/>
              <a:buNone/>
            </a:pPr>
            <a:r>
              <a:rPr b="0" i="0" lang="en-US" sz="1050" u="none" cap="none" strike="noStrike">
                <a:solidFill>
                  <a:srgbClr val="DCD7E5"/>
                </a:solidFill>
                <a:latin typeface="Heebo"/>
                <a:ea typeface="Heebo"/>
                <a:cs typeface="Heebo"/>
                <a:sym typeface="Heebo"/>
              </a:rPr>
              <a:t>Private Room — Ortalama €76.51, %72.22</a:t>
            </a:r>
            <a:endParaRPr b="0" i="0" sz="1050" u="none" cap="none" strike="noStrike"/>
          </a:p>
        </p:txBody>
      </p:sp>
      <p:sp>
        <p:nvSpPr>
          <p:cNvPr id="206" name="Google Shape;206;p22"/>
          <p:cNvSpPr/>
          <p:nvPr/>
        </p:nvSpPr>
        <p:spPr>
          <a:xfrm>
            <a:off x="5324600" y="3522713"/>
            <a:ext cx="1723800" cy="8469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DCD7E5"/>
              </a:buClr>
              <a:buSzPts val="1050"/>
              <a:buFont typeface="Heebo"/>
              <a:buNone/>
            </a:pPr>
            <a:r>
              <a:rPr b="0" i="0" lang="en-US" sz="1050" u="none" cap="none" strike="noStrike">
                <a:solidFill>
                  <a:srgbClr val="DCD7E5"/>
                </a:solidFill>
                <a:latin typeface="Heebo"/>
                <a:ea typeface="Heebo"/>
                <a:cs typeface="Heebo"/>
                <a:sym typeface="Heebo"/>
              </a:rPr>
              <a:t>Entire Home/Apt — Ortalama €165.98, %79.16</a:t>
            </a:r>
            <a:endParaRPr b="0" i="0" sz="1050" u="none" cap="none" strike="noStrike"/>
          </a:p>
        </p:txBody>
      </p:sp>
      <p:sp>
        <p:nvSpPr>
          <p:cNvPr id="207" name="Google Shape;207;p22"/>
          <p:cNvSpPr/>
          <p:nvPr/>
        </p:nvSpPr>
        <p:spPr>
          <a:xfrm>
            <a:off x="821224" y="5400222"/>
            <a:ext cx="13234500" cy="210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DCD7E5"/>
              </a:buClr>
              <a:buSzPts val="1000"/>
              <a:buFont typeface="Heebo"/>
              <a:buNone/>
            </a:pPr>
            <a:r>
              <a:rPr b="0" i="0" lang="en-US" sz="1500" u="none" cap="none" strike="noStrike">
                <a:solidFill>
                  <a:srgbClr val="DCD7E5"/>
                </a:solidFill>
                <a:latin typeface="Heebo"/>
                <a:ea typeface="Heebo"/>
                <a:cs typeface="Heebo"/>
                <a:sym typeface="Heebo"/>
              </a:rPr>
              <a:t>Genel İçgörü</a:t>
            </a:r>
            <a:endParaRPr b="0" i="0" sz="1500" u="none" cap="none" strike="noStrike"/>
          </a:p>
        </p:txBody>
      </p:sp>
      <p:sp>
        <p:nvSpPr>
          <p:cNvPr id="208" name="Google Shape;208;p22"/>
          <p:cNvSpPr/>
          <p:nvPr/>
        </p:nvSpPr>
        <p:spPr>
          <a:xfrm>
            <a:off x="821174" y="5742203"/>
            <a:ext cx="13234500" cy="63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DCD7E5"/>
              </a:buClr>
              <a:buSzPts val="1000"/>
              <a:buFont typeface="Heebo"/>
              <a:buNone/>
            </a:pPr>
            <a:r>
              <a:rPr b="1" i="0" lang="en-US" sz="1200" u="none" cap="none" strike="noStrike">
                <a:solidFill>
                  <a:srgbClr val="DCD7E5"/>
                </a:solidFill>
                <a:latin typeface="Heebo"/>
                <a:ea typeface="Heebo"/>
                <a:cs typeface="Heebo"/>
                <a:sym typeface="Heebo"/>
              </a:rPr>
              <a:t>Analiz sonuçlarına göre Paris Airbnb pazarında en yüksek doluluk oranı (€165.98 fiyat, %79.16) Entire Home/Apt segmentinde görülmektedir. Private Room segmenti €126.51 fiyat ile %72.22 doluluğa sahip olup orta seviyede bir performans göstermektedir. Shared Room ise €96.13 ortalama fiyatına rağmen yalnızca %40.97 dolulukla segmentin en zayıf kategorisidir. Yüksek fiyat bandında düşük doluluk gösteren bir kategori bulunmaması, yüksek fiyat–yüksek talep ilişkisini doğrulamaktadır.</a:t>
            </a:r>
            <a:endParaRPr b="0" i="0" sz="1200" u="none" cap="none" strike="noStrike"/>
          </a:p>
        </p:txBody>
      </p:sp>
      <p:sp>
        <p:nvSpPr>
          <p:cNvPr id="209" name="Google Shape;209;p22"/>
          <p:cNvSpPr/>
          <p:nvPr/>
        </p:nvSpPr>
        <p:spPr>
          <a:xfrm>
            <a:off x="821174" y="6672387"/>
            <a:ext cx="13234500" cy="210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DCD7E5"/>
              </a:buClr>
              <a:buSzPts val="1000"/>
              <a:buFont typeface="Heebo"/>
              <a:buNone/>
            </a:pPr>
            <a:r>
              <a:rPr b="1" i="0" lang="en-US" sz="1500" u="none" cap="none" strike="noStrike">
                <a:solidFill>
                  <a:srgbClr val="DCD7E5"/>
                </a:solidFill>
                <a:latin typeface="Heebo"/>
                <a:ea typeface="Heebo"/>
                <a:cs typeface="Heebo"/>
                <a:sym typeface="Heebo"/>
              </a:rPr>
              <a:t>Öneri </a:t>
            </a:r>
            <a:endParaRPr b="0" i="0" sz="1500" u="none" cap="none" strike="noStrike"/>
          </a:p>
        </p:txBody>
      </p:sp>
      <p:sp>
        <p:nvSpPr>
          <p:cNvPr id="210" name="Google Shape;210;p22"/>
          <p:cNvSpPr/>
          <p:nvPr/>
        </p:nvSpPr>
        <p:spPr>
          <a:xfrm>
            <a:off x="821174" y="7046192"/>
            <a:ext cx="13234500" cy="63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DCD7E5"/>
              </a:buClr>
              <a:buSzPts val="1000"/>
              <a:buFont typeface="Heebo"/>
              <a:buNone/>
            </a:pPr>
            <a:r>
              <a:rPr b="1" i="0" lang="en-US" sz="1200" u="none" cap="none" strike="noStrike">
                <a:solidFill>
                  <a:srgbClr val="DCD7E5"/>
                </a:solidFill>
                <a:latin typeface="Heebo"/>
                <a:ea typeface="Heebo"/>
                <a:cs typeface="Heebo"/>
                <a:sym typeface="Heebo"/>
              </a:rPr>
              <a:t>Analiz sonuçlarına göre Entire Home/Apt segmenti €165.98 fiyat ve %79.16 dolulukla en güçlü performansı sergilerken, Private Room (€126.51, %72.22) orta seviyede, Shared Room ise €96.13 fiyata rağmen %40.97 ile en düşük doluluğa sahiptir. Yüksek fiyat bandında düşük doluluk görülmemesi, yüksek fiyat–yüksek talep ilişkisini doğrular. Bu nedenle yüksek fiyat–düşük doluluk riskinin oluşabileceği segmentlerde fiyat optimizasyonu ve görünürlük artırıcı promosyonlar uygulanması önerilir.</a:t>
            </a:r>
            <a:endParaRPr b="0" i="0" sz="1200" u="none" cap="none" strike="noStrike"/>
          </a:p>
        </p:txBody>
      </p:sp>
      <p:sp>
        <p:nvSpPr>
          <p:cNvPr id="211" name="Google Shape;211;p22"/>
          <p:cNvSpPr/>
          <p:nvPr/>
        </p:nvSpPr>
        <p:spPr>
          <a:xfrm>
            <a:off x="574834" y="5041106"/>
            <a:ext cx="22860" cy="2605445"/>
          </a:xfrm>
          <a:prstGeom prst="rect">
            <a:avLst/>
          </a:prstGeom>
          <a:solidFill>
            <a:srgbClr val="481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2"/>
          <p:cNvPicPr preferRelativeResize="0"/>
          <p:nvPr/>
        </p:nvPicPr>
        <p:blipFill>
          <a:blip r:embed="rId4">
            <a:alphaModFix/>
          </a:blip>
          <a:stretch>
            <a:fillRect/>
          </a:stretch>
        </p:blipFill>
        <p:spPr>
          <a:xfrm>
            <a:off x="12739350" y="7646550"/>
            <a:ext cx="1891050" cy="46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reencoded.png" id="218" name="Google Shape;218;p2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19" name="Google Shape;219;p23"/>
          <p:cNvSpPr/>
          <p:nvPr/>
        </p:nvSpPr>
        <p:spPr>
          <a:xfrm>
            <a:off x="6173867" y="540544"/>
            <a:ext cx="7769066" cy="1227773"/>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2F0F4"/>
              </a:buClr>
              <a:buSzPts val="3850"/>
              <a:buFont typeface="Montserrat"/>
              <a:buNone/>
            </a:pPr>
            <a:r>
              <a:rPr b="0" i="0" lang="en-US" sz="3850" u="none" cap="none" strike="noStrike">
                <a:solidFill>
                  <a:srgbClr val="F2F0F4"/>
                </a:solidFill>
                <a:latin typeface="Montserrat"/>
                <a:ea typeface="Montserrat"/>
                <a:cs typeface="Montserrat"/>
                <a:sym typeface="Montserrat"/>
              </a:rPr>
              <a:t>Doluluk, Yorum Puanı ve Cevap Süresi İlişkisi</a:t>
            </a:r>
            <a:endParaRPr b="0" i="0" sz="3850" u="none" cap="none" strike="noStrike"/>
          </a:p>
        </p:txBody>
      </p:sp>
      <p:sp>
        <p:nvSpPr>
          <p:cNvPr id="220" name="Google Shape;220;p23"/>
          <p:cNvSpPr/>
          <p:nvPr/>
        </p:nvSpPr>
        <p:spPr>
          <a:xfrm>
            <a:off x="6173867" y="2062877"/>
            <a:ext cx="7769066" cy="62865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a:buNone/>
            </a:pPr>
            <a:r>
              <a:rPr b="0" i="0" lang="en-US" sz="1500" u="none" cap="none" strike="noStrike">
                <a:solidFill>
                  <a:srgbClr val="DCD7E5"/>
                </a:solidFill>
                <a:latin typeface="Heebo"/>
                <a:ea typeface="Heebo"/>
                <a:cs typeface="Heebo"/>
                <a:sym typeface="Heebo"/>
              </a:rPr>
              <a:t>Başarılı ev sahiplerinin profilini çizen önemli bir diğer faktör, misafir memnuniyeti ve iletişim hızlarıdır.</a:t>
            </a:r>
            <a:endParaRPr b="0" i="0" sz="1500" u="none" cap="none" strike="noStrike"/>
          </a:p>
        </p:txBody>
      </p:sp>
      <p:sp>
        <p:nvSpPr>
          <p:cNvPr id="221" name="Google Shape;221;p23"/>
          <p:cNvSpPr/>
          <p:nvPr/>
        </p:nvSpPr>
        <p:spPr>
          <a:xfrm>
            <a:off x="6173867" y="2912507"/>
            <a:ext cx="441960" cy="441960"/>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2" name="Google Shape;222;p23"/>
          <p:cNvPicPr preferRelativeResize="0"/>
          <p:nvPr/>
        </p:nvPicPr>
        <p:blipFill rotWithShape="1">
          <a:blip r:embed="rId4">
            <a:alphaModFix/>
          </a:blip>
          <a:srcRect b="0" l="0" r="0" t="0"/>
          <a:stretch/>
        </p:blipFill>
        <p:spPr>
          <a:xfrm>
            <a:off x="6247567" y="2986147"/>
            <a:ext cx="294561" cy="294561"/>
          </a:xfrm>
          <a:prstGeom prst="rect">
            <a:avLst/>
          </a:prstGeom>
          <a:noFill/>
          <a:ln>
            <a:noFill/>
          </a:ln>
        </p:spPr>
      </p:pic>
      <p:sp>
        <p:nvSpPr>
          <p:cNvPr id="223" name="Google Shape;223;p23"/>
          <p:cNvSpPr/>
          <p:nvPr/>
        </p:nvSpPr>
        <p:spPr>
          <a:xfrm>
            <a:off x="6812161" y="2980015"/>
            <a:ext cx="3794403" cy="30682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CD7E5"/>
              </a:buClr>
              <a:buSzPts val="1900"/>
              <a:buFont typeface="Montserrat"/>
              <a:buNone/>
            </a:pPr>
            <a:r>
              <a:rPr b="0" i="0" lang="en-US" sz="1900" u="none" cap="none" strike="noStrike">
                <a:solidFill>
                  <a:srgbClr val="DCD7E5"/>
                </a:solidFill>
                <a:latin typeface="Montserrat"/>
                <a:ea typeface="Montserrat"/>
                <a:cs typeface="Montserrat"/>
                <a:sym typeface="Montserrat"/>
              </a:rPr>
              <a:t>Yüksek Doluluk &amp; Yorum Puanı</a:t>
            </a:r>
            <a:endParaRPr b="0" i="0" sz="1900" u="none" cap="none" strike="noStrike"/>
          </a:p>
        </p:txBody>
      </p:sp>
      <p:sp>
        <p:nvSpPr>
          <p:cNvPr id="224" name="Google Shape;224;p23"/>
          <p:cNvSpPr/>
          <p:nvPr/>
        </p:nvSpPr>
        <p:spPr>
          <a:xfrm>
            <a:off x="6812161" y="3404592"/>
            <a:ext cx="7130772" cy="9429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a:buNone/>
            </a:pPr>
            <a:r>
              <a:rPr b="0" i="0" lang="en-US" sz="1500" u="none" cap="none" strike="noStrike">
                <a:solidFill>
                  <a:srgbClr val="DCD7E5"/>
                </a:solidFill>
                <a:latin typeface="Heebo"/>
                <a:ea typeface="Heebo"/>
                <a:cs typeface="Heebo"/>
                <a:sym typeface="Heebo"/>
              </a:rPr>
              <a:t>Yüksek doluluk oranına sahip ilanlar, genellikle yüksek ortalama yorum puanlarına sahiptir. Bu, misafir deneyiminin kalitesinin doğrudan rezervasyon talebini etkilediğini göstermektedir.</a:t>
            </a:r>
            <a:endParaRPr b="0" i="0" sz="1500" u="none" cap="none" strike="noStrike"/>
          </a:p>
        </p:txBody>
      </p:sp>
      <p:sp>
        <p:nvSpPr>
          <p:cNvPr id="225" name="Google Shape;225;p23"/>
          <p:cNvSpPr/>
          <p:nvPr/>
        </p:nvSpPr>
        <p:spPr>
          <a:xfrm>
            <a:off x="6173867" y="4740354"/>
            <a:ext cx="441960" cy="441960"/>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6" name="Google Shape;226;p23"/>
          <p:cNvPicPr preferRelativeResize="0"/>
          <p:nvPr/>
        </p:nvPicPr>
        <p:blipFill rotWithShape="1">
          <a:blip r:embed="rId5">
            <a:alphaModFix/>
          </a:blip>
          <a:srcRect b="0" l="0" r="0" t="0"/>
          <a:stretch/>
        </p:blipFill>
        <p:spPr>
          <a:xfrm>
            <a:off x="6247567" y="4813995"/>
            <a:ext cx="294561" cy="294561"/>
          </a:xfrm>
          <a:prstGeom prst="rect">
            <a:avLst/>
          </a:prstGeom>
          <a:noFill/>
          <a:ln>
            <a:noFill/>
          </a:ln>
        </p:spPr>
      </p:pic>
      <p:sp>
        <p:nvSpPr>
          <p:cNvPr id="227" name="Google Shape;227;p23"/>
          <p:cNvSpPr/>
          <p:nvPr/>
        </p:nvSpPr>
        <p:spPr>
          <a:xfrm>
            <a:off x="6812161" y="4807863"/>
            <a:ext cx="3615690" cy="30682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CD7E5"/>
              </a:buClr>
              <a:buSzPts val="1900"/>
              <a:buFont typeface="Montserrat"/>
              <a:buNone/>
            </a:pPr>
            <a:r>
              <a:rPr b="0" i="0" lang="en-US" sz="1900" u="none" cap="none" strike="noStrike">
                <a:solidFill>
                  <a:srgbClr val="DCD7E5"/>
                </a:solidFill>
                <a:latin typeface="Montserrat"/>
                <a:ea typeface="Montserrat"/>
                <a:cs typeface="Montserrat"/>
                <a:sym typeface="Montserrat"/>
              </a:rPr>
              <a:t>Hızlı Cevap Veren Ev Sahipleri</a:t>
            </a:r>
            <a:endParaRPr b="0" i="0" sz="1900" u="none" cap="none" strike="noStrike"/>
          </a:p>
        </p:txBody>
      </p:sp>
      <p:sp>
        <p:nvSpPr>
          <p:cNvPr id="228" name="Google Shape;228;p23"/>
          <p:cNvSpPr/>
          <p:nvPr/>
        </p:nvSpPr>
        <p:spPr>
          <a:xfrm>
            <a:off x="6812161" y="5232440"/>
            <a:ext cx="7130772" cy="62865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a:buNone/>
            </a:pPr>
            <a:r>
              <a:rPr b="0" i="0" lang="en-US" sz="1500" u="none" cap="none" strike="noStrike">
                <a:solidFill>
                  <a:srgbClr val="DCD7E5"/>
                </a:solidFill>
                <a:latin typeface="Heebo"/>
                <a:ea typeface="Heebo"/>
                <a:cs typeface="Heebo"/>
                <a:sym typeface="Heebo"/>
              </a:rPr>
              <a:t>Daha hızlı yanıt veren ev sahipleri, daha yüksek doluluk oranlarına ulaşmaktadır. Misafirler için hızlı iletişim, rezervasyon sürecinde güven ve memnuniyet yaratır.</a:t>
            </a:r>
            <a:endParaRPr b="0" i="0" sz="1500" u="none" cap="none" strike="noStrike"/>
          </a:p>
        </p:txBody>
      </p:sp>
      <p:sp>
        <p:nvSpPr>
          <p:cNvPr id="229" name="Google Shape;229;p23"/>
          <p:cNvSpPr/>
          <p:nvPr/>
        </p:nvSpPr>
        <p:spPr>
          <a:xfrm>
            <a:off x="6173867" y="6253877"/>
            <a:ext cx="441960" cy="441960"/>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0" name="Google Shape;230;p23"/>
          <p:cNvPicPr preferRelativeResize="0"/>
          <p:nvPr/>
        </p:nvPicPr>
        <p:blipFill rotWithShape="1">
          <a:blip r:embed="rId6">
            <a:alphaModFix/>
          </a:blip>
          <a:srcRect b="0" l="0" r="0" t="0"/>
          <a:stretch/>
        </p:blipFill>
        <p:spPr>
          <a:xfrm>
            <a:off x="6247567" y="6327517"/>
            <a:ext cx="294561" cy="294561"/>
          </a:xfrm>
          <a:prstGeom prst="rect">
            <a:avLst/>
          </a:prstGeom>
          <a:noFill/>
          <a:ln>
            <a:noFill/>
          </a:ln>
        </p:spPr>
      </p:pic>
      <p:sp>
        <p:nvSpPr>
          <p:cNvPr id="231" name="Google Shape;231;p23"/>
          <p:cNvSpPr/>
          <p:nvPr/>
        </p:nvSpPr>
        <p:spPr>
          <a:xfrm>
            <a:off x="6812161" y="6321385"/>
            <a:ext cx="4380667" cy="30682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CD7E5"/>
              </a:buClr>
              <a:buSzPts val="1900"/>
              <a:buFont typeface="Montserrat"/>
              <a:buNone/>
            </a:pPr>
            <a:r>
              <a:rPr b="0" i="0" lang="en-US" sz="1900" u="none" cap="none" strike="noStrike">
                <a:solidFill>
                  <a:srgbClr val="DCD7E5"/>
                </a:solidFill>
                <a:latin typeface="Montserrat"/>
                <a:ea typeface="Montserrat"/>
                <a:cs typeface="Montserrat"/>
                <a:sym typeface="Montserrat"/>
              </a:rPr>
              <a:t>Hızlı İletişim = Daha Yüksek Doluluk</a:t>
            </a:r>
            <a:endParaRPr b="0" i="0" sz="1900" u="none" cap="none" strike="noStrike"/>
          </a:p>
        </p:txBody>
      </p:sp>
      <p:sp>
        <p:nvSpPr>
          <p:cNvPr id="232" name="Google Shape;232;p23"/>
          <p:cNvSpPr/>
          <p:nvPr/>
        </p:nvSpPr>
        <p:spPr>
          <a:xfrm>
            <a:off x="6812161" y="6745962"/>
            <a:ext cx="7130772" cy="9429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a:buNone/>
            </a:pPr>
            <a:r>
              <a:rPr b="0" i="0" lang="en-US" sz="1500" u="none" cap="none" strike="noStrike">
                <a:solidFill>
                  <a:srgbClr val="DCD7E5"/>
                </a:solidFill>
                <a:latin typeface="Heebo"/>
                <a:ea typeface="Heebo"/>
                <a:cs typeface="Heebo"/>
                <a:sym typeface="Heebo"/>
              </a:rPr>
              <a:t>Ev sahibi cevap süresinin kısalması, doluluk oranlarının artmasıyla doğru orantılıdır. Başarılı ev sahipleri, misafir sorularına anında dönüş yaparak potansiyel rezervasyonları güvence altına alır.</a:t>
            </a:r>
            <a:endParaRPr b="0" i="0" sz="1500" u="none" cap="none" strike="noStrike"/>
          </a:p>
        </p:txBody>
      </p:sp>
      <p:pic>
        <p:nvPicPr>
          <p:cNvPr id="233" name="Google Shape;233;p23"/>
          <p:cNvPicPr preferRelativeResize="0"/>
          <p:nvPr/>
        </p:nvPicPr>
        <p:blipFill>
          <a:blip r:embed="rId7">
            <a:alphaModFix/>
          </a:blip>
          <a:stretch>
            <a:fillRect/>
          </a:stretch>
        </p:blipFill>
        <p:spPr>
          <a:xfrm flipH="1" rot="10800000">
            <a:off x="12582750" y="7688925"/>
            <a:ext cx="2047650" cy="41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